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ti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365" r:id="rId3"/>
    <p:sldId id="392" r:id="rId4"/>
    <p:sldId id="397" r:id="rId5"/>
    <p:sldId id="398" r:id="rId6"/>
    <p:sldId id="378" r:id="rId7"/>
    <p:sldId id="385" r:id="rId8"/>
    <p:sldId id="393" r:id="rId9"/>
    <p:sldId id="386" r:id="rId10"/>
    <p:sldId id="399" r:id="rId11"/>
    <p:sldId id="396" r:id="rId12"/>
    <p:sldId id="387" r:id="rId13"/>
    <p:sldId id="390" r:id="rId14"/>
    <p:sldId id="400" r:id="rId15"/>
    <p:sldId id="394" r:id="rId16"/>
    <p:sldId id="395" r:id="rId17"/>
    <p:sldId id="388" r:id="rId18"/>
    <p:sldId id="391" r:id="rId19"/>
    <p:sldId id="401" r:id="rId20"/>
    <p:sldId id="274" r:id="rId2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Doug Tuder" initials="DT" lastIdx="1" clrIdx="0">
    <p:extLst>
      <p:ext uri="{19B8F6BF-5375-455C-9EA6-DF929625EA0E}">
        <p15:presenceInfo xmlns:p15="http://schemas.microsoft.com/office/powerpoint/2012/main" userId="b4af559aff00bec0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F103A"/>
    <a:srgbClr val="02799F"/>
    <a:srgbClr val="459C93"/>
    <a:srgbClr val="F2F2F2"/>
    <a:srgbClr val="E9CA0B"/>
    <a:srgbClr val="D8B02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9316" autoAdjust="0"/>
    <p:restoredTop sz="94660"/>
  </p:normalViewPr>
  <p:slideViewPr>
    <p:cSldViewPr snapToGrid="0">
      <p:cViewPr varScale="1">
        <p:scale>
          <a:sx n="157" d="100"/>
          <a:sy n="157" d="100"/>
        </p:scale>
        <p:origin x="192" y="2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commentAuthors" Target="commentAuthor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/Users/greenzebralandscape05/Desktop/Tripod%20Equity%20Member%20Info/Quartelry%20Presentations/Q2-21/Tripod%20Quarter%202%20-21%20Deck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Myriad Pro" panose="020B0503030403020204" pitchFamily="34" charset="0"/>
                <a:ea typeface="+mn-ea"/>
                <a:cs typeface="+mn-cs"/>
              </a:defRPr>
            </a:pPr>
            <a:r>
              <a:rPr lang="en-US" sz="3200" b="1" kern="1200" baseline="0" dirty="0">
                <a:solidFill>
                  <a:srgbClr val="DF103A"/>
                </a:solidFill>
                <a:latin typeface="Myriad Pro" panose="020B0503030403020204" pitchFamily="34" charset="0"/>
                <a:ea typeface="+mj-ea"/>
                <a:cs typeface="+mj-cs"/>
              </a:rPr>
              <a:t>YTD</a:t>
            </a:r>
            <a:r>
              <a:rPr lang="en-US" sz="2000" b="1" dirty="0">
                <a:solidFill>
                  <a:srgbClr val="FF0000"/>
                </a:solidFill>
              </a:rPr>
              <a:t> </a:t>
            </a:r>
            <a:r>
              <a:rPr lang="en-US" sz="3200" b="1" i="0" u="none" strike="noStrike" kern="1200" spc="0" baseline="0" dirty="0">
                <a:solidFill>
                  <a:srgbClr val="DF103A"/>
                </a:solidFill>
                <a:latin typeface="Myriad Pro" panose="020B0503030403020204" pitchFamily="34" charset="0"/>
                <a:ea typeface="+mj-ea"/>
                <a:cs typeface="+mj-cs"/>
              </a:rPr>
              <a:t>Actual</a:t>
            </a:r>
            <a:r>
              <a:rPr lang="en-US" sz="2000" b="1" dirty="0">
                <a:solidFill>
                  <a:srgbClr val="FF0000"/>
                </a:solidFill>
              </a:rPr>
              <a:t> </a:t>
            </a:r>
            <a:r>
              <a:rPr lang="en-US" sz="3200" b="1" i="0" u="none" strike="noStrike" kern="1200" spc="0" baseline="0" dirty="0">
                <a:solidFill>
                  <a:srgbClr val="DF103A"/>
                </a:solidFill>
                <a:latin typeface="Myriad Pro" panose="020B0503030403020204" pitchFamily="34" charset="0"/>
                <a:ea typeface="+mj-ea"/>
                <a:cs typeface="+mj-cs"/>
              </a:rPr>
              <a:t>vs. Projected Cash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Myriad Pro" panose="020B0503030403020204" pitchFamily="34" charset="0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lineChart>
        <c:grouping val="stacked"/>
        <c:varyColors val="0"/>
        <c:ser>
          <c:idx val="1"/>
          <c:order val="1"/>
          <c:tx>
            <c:strRef>
              <c:f>'Cash Flow PP Slide'!$B$6</c:f>
              <c:strCache>
                <c:ptCount val="1"/>
                <c:pt idx="0">
                  <c:v>Cash Projection</c:v>
                </c:pt>
              </c:strCache>
            </c:strRef>
          </c:tx>
          <c:spPr>
            <a:ln w="50800" cap="rnd">
              <a:solidFill>
                <a:srgbClr val="00B050"/>
              </a:solidFill>
              <a:round/>
            </a:ln>
            <a:effectLst/>
          </c:spPr>
          <c:marker>
            <c:symbol val="none"/>
          </c:marker>
          <c:cat>
            <c:strRef>
              <c:f>'Cash Flow PP Slide'!$C$4:$I$4</c:f>
              <c:strCache>
                <c:ptCount val="7"/>
                <c:pt idx="0">
                  <c:v>P 1</c:v>
                </c:pt>
                <c:pt idx="1">
                  <c:v>P2</c:v>
                </c:pt>
                <c:pt idx="2">
                  <c:v>P3</c:v>
                </c:pt>
                <c:pt idx="3">
                  <c:v>P4</c:v>
                </c:pt>
                <c:pt idx="4">
                  <c:v>P5</c:v>
                </c:pt>
                <c:pt idx="5">
                  <c:v>P6</c:v>
                </c:pt>
                <c:pt idx="6">
                  <c:v>P7</c:v>
                </c:pt>
              </c:strCache>
            </c:strRef>
          </c:cat>
          <c:val>
            <c:numRef>
              <c:f>'Cash Flow PP Slide'!$C$6:$I$6</c:f>
              <c:numCache>
                <c:formatCode>_("$"* #,##0_);_("$"* \(#,##0\);_("$"* "-"_);_(@_)</c:formatCode>
                <c:ptCount val="7"/>
                <c:pt idx="0">
                  <c:v>1143090</c:v>
                </c:pt>
                <c:pt idx="1">
                  <c:v>1131558</c:v>
                </c:pt>
                <c:pt idx="2">
                  <c:v>1187848</c:v>
                </c:pt>
                <c:pt idx="3">
                  <c:v>1250190</c:v>
                </c:pt>
                <c:pt idx="4">
                  <c:v>1306052</c:v>
                </c:pt>
                <c:pt idx="5">
                  <c:v>1368051</c:v>
                </c:pt>
                <c:pt idx="6">
                  <c:v>1128802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A3B2-9C4E-8C02-9DE45F484AE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122122831"/>
        <c:axId val="1122259727"/>
      </c:lineChart>
      <c:lineChart>
        <c:grouping val="stacked"/>
        <c:varyColors val="0"/>
        <c:ser>
          <c:idx val="0"/>
          <c:order val="0"/>
          <c:tx>
            <c:strRef>
              <c:f>'Cash Flow PP Slide'!$B$5</c:f>
              <c:strCache>
                <c:ptCount val="1"/>
                <c:pt idx="0">
                  <c:v>Cash Balance</c:v>
                </c:pt>
              </c:strCache>
            </c:strRef>
          </c:tx>
          <c:spPr>
            <a:ln w="50800" cap="rnd">
              <a:solidFill>
                <a:srgbClr val="FF0000"/>
              </a:solidFill>
              <a:round/>
            </a:ln>
            <a:effectLst/>
          </c:spPr>
          <c:marker>
            <c:symbol val="none"/>
          </c:marker>
          <c:cat>
            <c:strRef>
              <c:f>'Cash Flow PP Slide'!$C$4:$I$4</c:f>
              <c:strCache>
                <c:ptCount val="7"/>
                <c:pt idx="0">
                  <c:v>P 1</c:v>
                </c:pt>
                <c:pt idx="1">
                  <c:v>P2</c:v>
                </c:pt>
                <c:pt idx="2">
                  <c:v>P3</c:v>
                </c:pt>
                <c:pt idx="3">
                  <c:v>P4</c:v>
                </c:pt>
                <c:pt idx="4">
                  <c:v>P5</c:v>
                </c:pt>
                <c:pt idx="5">
                  <c:v>P6</c:v>
                </c:pt>
                <c:pt idx="6">
                  <c:v>P7</c:v>
                </c:pt>
              </c:strCache>
            </c:strRef>
          </c:cat>
          <c:val>
            <c:numRef>
              <c:f>'Cash Flow PP Slide'!$C$5:$I$5</c:f>
              <c:numCache>
                <c:formatCode>_("$"* #,##0_);_("$"* \(#,##0\);_("$"* "-"_);_(@_)</c:formatCode>
                <c:ptCount val="7"/>
                <c:pt idx="0">
                  <c:v>1018795</c:v>
                </c:pt>
                <c:pt idx="1">
                  <c:v>991213</c:v>
                </c:pt>
                <c:pt idx="2">
                  <c:v>1104349</c:v>
                </c:pt>
                <c:pt idx="3">
                  <c:v>1263020</c:v>
                </c:pt>
                <c:pt idx="4">
                  <c:v>1234562</c:v>
                </c:pt>
                <c:pt idx="5">
                  <c:v>1398062</c:v>
                </c:pt>
                <c:pt idx="6">
                  <c:v>1501718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A3B2-9C4E-8C02-9DE45F484AE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134664303"/>
        <c:axId val="1122418671"/>
      </c:lineChart>
      <c:catAx>
        <c:axId val="1122122831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Myriad Pro" panose="020B0503030403020204" pitchFamily="34" charset="0"/>
                <a:ea typeface="+mn-ea"/>
                <a:cs typeface="+mn-cs"/>
              </a:defRPr>
            </a:pPr>
            <a:endParaRPr lang="en-US"/>
          </a:p>
        </c:txPr>
        <c:crossAx val="1122259727"/>
        <c:crosses val="autoZero"/>
        <c:auto val="1"/>
        <c:lblAlgn val="ctr"/>
        <c:lblOffset val="100"/>
        <c:noMultiLvlLbl val="0"/>
      </c:catAx>
      <c:valAx>
        <c:axId val="1122259727"/>
        <c:scaling>
          <c:orientation val="minMax"/>
          <c:max val="1550000"/>
          <c:min val="90000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Myriad Pro" panose="020B0503030403020204" pitchFamily="34" charset="0"/>
                    <a:ea typeface="+mn-ea"/>
                    <a:cs typeface="+mn-cs"/>
                  </a:defRPr>
                </a:pPr>
                <a:r>
                  <a:rPr lang="en-US" b="1" dirty="0">
                    <a:solidFill>
                      <a:srgbClr val="FF0000"/>
                    </a:solidFill>
                  </a:rPr>
                  <a:t>Dollars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Myriad Pro" panose="020B0503030403020204" pitchFamily="34" charset="0"/>
                  <a:ea typeface="+mn-ea"/>
                  <a:cs typeface="+mn-cs"/>
                </a:defRPr>
              </a:pPr>
              <a:endParaRPr lang="en-US"/>
            </a:p>
          </c:txPr>
        </c:title>
        <c:numFmt formatCode="_(&quot;$&quot;* #,##0_);_(&quot;$&quot;* \(#,##0\);_(&quot;$&quot;* &quot;-&quot;_);_(@_)" sourceLinked="1"/>
        <c:majorTickMark val="none"/>
        <c:minorTickMark val="none"/>
        <c:tickLblPos val="nextTo"/>
        <c:spPr>
          <a:noFill/>
          <a:ln>
            <a:solidFill>
              <a:schemeClr val="accent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Myriad Pro" panose="020B0503030403020204" pitchFamily="34" charset="0"/>
                <a:ea typeface="+mn-ea"/>
                <a:cs typeface="+mn-cs"/>
              </a:defRPr>
            </a:pPr>
            <a:endParaRPr lang="en-US"/>
          </a:p>
        </c:txPr>
        <c:crossAx val="1122122831"/>
        <c:crosses val="autoZero"/>
        <c:crossBetween val="between"/>
      </c:valAx>
      <c:valAx>
        <c:axId val="1122418671"/>
        <c:scaling>
          <c:orientation val="minMax"/>
        </c:scaling>
        <c:delete val="1"/>
        <c:axPos val="r"/>
        <c:numFmt formatCode="_(&quot;$&quot;* #,##0_);_(&quot;$&quot;* \(#,##0\);_(&quot;$&quot;* &quot;-&quot;_);_(@_)" sourceLinked="1"/>
        <c:majorTickMark val="out"/>
        <c:minorTickMark val="none"/>
        <c:tickLblPos val="nextTo"/>
        <c:crossAx val="1134664303"/>
        <c:crosses val="max"/>
        <c:crossBetween val="between"/>
      </c:valAx>
      <c:catAx>
        <c:axId val="1134664303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1122418671"/>
        <c:crosses val="autoZero"/>
        <c:auto val="1"/>
        <c:lblAlgn val="ctr"/>
        <c:lblOffset val="100"/>
        <c:tickLblSkip val="1"/>
        <c:tickMarkSkip val="1"/>
        <c:noMultiLvlLbl val="0"/>
      </c:catAx>
      <c:dTable>
        <c:showHorzBorder val="1"/>
        <c:showVertBorder val="1"/>
        <c:showOutline val="1"/>
        <c:showKeys val="1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0" spcFirstLastPara="1" vertOverflow="ellipsis" vert="horz" wrap="square" anchor="ctr" anchorCtr="1"/>
          <a:lstStyle/>
          <a:p>
            <a:pPr rtl="0">
              <a:defRPr sz="12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Myriad Pro" panose="020B0503030403020204" pitchFamily="34" charset="0"/>
                <a:ea typeface="+mn-ea"/>
                <a:cs typeface="+mn-cs"/>
              </a:defRPr>
            </a:pPr>
            <a:endParaRPr lang="en-US"/>
          </a:p>
        </c:txPr>
      </c:dTable>
      <c:spPr>
        <a:noFill/>
        <a:ln>
          <a:noFill/>
        </a:ln>
        <a:effectLst/>
      </c:spPr>
    </c:plotArea>
    <c:plotVisOnly val="1"/>
    <c:dispBlanksAs val="zero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>
          <a:latin typeface="Myriad Pro" panose="020B0503030403020204" pitchFamily="34" charset="0"/>
        </a:defRPr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62319" y="1033651"/>
            <a:ext cx="11679023" cy="208486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Header goes here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2319" y="3244587"/>
            <a:ext cx="11679023" cy="2084860"/>
          </a:xfrm>
        </p:spPr>
        <p:txBody>
          <a:bodyPr/>
          <a:lstStyle>
            <a:lvl1pPr marL="0" indent="0" algn="ctr">
              <a:buNone/>
              <a:defRPr sz="2400" baseline="0">
                <a:latin typeface="Gotham Bold" pitchFamily="50" charset="0"/>
                <a:cs typeface="Gotham Bold" pitchFamily="50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DA85D4-EFA0-4A35-80A4-0C9BBABF413E}" type="datetimeFigureOut">
              <a:rPr lang="en-US" smtClean="0"/>
              <a:t>8/25/21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BFA437-F5EA-4656-A096-8BA13F92B8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84870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Header goes here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DA85D4-EFA0-4A35-80A4-0C9BBABF413E}" type="datetimeFigureOut">
              <a:rPr lang="en-US" smtClean="0"/>
              <a:t>8/25/21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BFA437-F5EA-4656-A096-8BA13F92B8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4807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DA85D4-EFA0-4A35-80A4-0C9BBABF413E}" type="datetimeFigureOut">
              <a:rPr lang="en-US" smtClean="0"/>
              <a:t>8/25/21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BFA437-F5EA-4656-A096-8BA13F92B8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28345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and Picture Big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Header goes here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DA85D4-EFA0-4A35-80A4-0C9BBABF413E}" type="datetimeFigureOut">
              <a:rPr lang="en-US" smtClean="0"/>
              <a:t>8/25/21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BFA437-F5EA-4656-A096-8BA13F92B87C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4" hasCustomPrompt="1"/>
          </p:nvPr>
        </p:nvSpPr>
        <p:spPr>
          <a:xfrm>
            <a:off x="262319" y="1868542"/>
            <a:ext cx="5142194" cy="4238831"/>
          </a:xfrm>
        </p:spPr>
        <p:txBody>
          <a:bodyPr>
            <a:normAutofit/>
          </a:bodyPr>
          <a:lstStyle>
            <a:lvl1pPr marL="0" indent="0">
              <a:buNone/>
              <a:defRPr sz="1400" baseline="0"/>
            </a:lvl1pPr>
          </a:lstStyle>
          <a:p>
            <a:pPr lvl="0"/>
            <a:r>
              <a:rPr lang="en-US" sz="1400" baseline="0" dirty="0"/>
              <a:t>Text goes here</a:t>
            </a:r>
            <a:endParaRPr lang="en-US" dirty="0"/>
          </a:p>
        </p:txBody>
      </p:sp>
      <p:sp>
        <p:nvSpPr>
          <p:cNvPr id="9" name="Picture Placeholder 7"/>
          <p:cNvSpPr>
            <a:spLocks noGrp="1"/>
          </p:cNvSpPr>
          <p:nvPr>
            <p:ph type="pic" sz="quarter" idx="15"/>
          </p:nvPr>
        </p:nvSpPr>
        <p:spPr>
          <a:xfrm>
            <a:off x="5504448" y="1871664"/>
            <a:ext cx="6394784" cy="3512378"/>
          </a:xfrm>
        </p:spPr>
        <p:txBody>
          <a:bodyPr/>
          <a:lstStyle>
            <a:lvl1pPr marL="0" indent="0">
              <a:buNone/>
              <a:defRPr baseline="0"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0" name="Text Placeholder 10"/>
          <p:cNvSpPr>
            <a:spLocks noGrp="1"/>
          </p:cNvSpPr>
          <p:nvPr>
            <p:ph type="body" sz="quarter" idx="16" hasCustomPrompt="1"/>
          </p:nvPr>
        </p:nvSpPr>
        <p:spPr>
          <a:xfrm>
            <a:off x="5504448" y="5429271"/>
            <a:ext cx="5222692" cy="223087"/>
          </a:xfrm>
        </p:spPr>
        <p:txBody>
          <a:bodyPr>
            <a:noAutofit/>
          </a:bodyPr>
          <a:lstStyle>
            <a:lvl1pPr marL="0" indent="0" algn="ctr">
              <a:buNone/>
              <a:defRPr sz="1000" cap="all" baseline="0">
                <a:solidFill>
                  <a:srgbClr val="DF103A"/>
                </a:solidFill>
              </a:defRPr>
            </a:lvl1pPr>
          </a:lstStyle>
          <a:p>
            <a:pPr lvl="0"/>
            <a:r>
              <a:rPr lang="en-US" dirty="0"/>
              <a:t>Picture description</a:t>
            </a:r>
          </a:p>
        </p:txBody>
      </p:sp>
    </p:spTree>
    <p:extLst>
      <p:ext uri="{BB962C8B-B14F-4D97-AF65-F5344CB8AC3E}">
        <p14:creationId xmlns:p14="http://schemas.microsoft.com/office/powerpoint/2010/main" val="22567719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and Text Big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Header goes here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DA85D4-EFA0-4A35-80A4-0C9BBABF413E}" type="datetimeFigureOut">
              <a:rPr lang="en-US" smtClean="0"/>
              <a:t>8/25/21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BFA437-F5EA-4656-A096-8BA13F92B87C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4" hasCustomPrompt="1"/>
          </p:nvPr>
        </p:nvSpPr>
        <p:spPr>
          <a:xfrm>
            <a:off x="5472752" y="1882190"/>
            <a:ext cx="6426480" cy="3454085"/>
          </a:xfrm>
        </p:spPr>
        <p:txBody>
          <a:bodyPr>
            <a:normAutofit/>
          </a:bodyPr>
          <a:lstStyle>
            <a:lvl1pPr marL="0" indent="0">
              <a:buNone/>
              <a:defRPr sz="1400" baseline="0"/>
            </a:lvl1pPr>
          </a:lstStyle>
          <a:p>
            <a:pPr lvl="0"/>
            <a:r>
              <a:rPr lang="en-US" sz="1400" baseline="0" dirty="0"/>
              <a:t>Text goes here</a:t>
            </a:r>
            <a:endParaRPr lang="en-US" dirty="0"/>
          </a:p>
        </p:txBody>
      </p:sp>
      <p:sp>
        <p:nvSpPr>
          <p:cNvPr id="12" name="Picture Placeholder 7"/>
          <p:cNvSpPr>
            <a:spLocks noGrp="1"/>
          </p:cNvSpPr>
          <p:nvPr>
            <p:ph type="pic" sz="quarter" idx="13"/>
          </p:nvPr>
        </p:nvSpPr>
        <p:spPr>
          <a:xfrm>
            <a:off x="261937" y="1871664"/>
            <a:ext cx="5134225" cy="4085802"/>
          </a:xfrm>
        </p:spPr>
        <p:txBody>
          <a:bodyPr/>
          <a:lstStyle>
            <a:lvl1pPr marL="0" indent="0">
              <a:buNone/>
              <a:defRPr baseline="0"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3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261938" y="5997236"/>
            <a:ext cx="5133975" cy="223087"/>
          </a:xfrm>
        </p:spPr>
        <p:txBody>
          <a:bodyPr>
            <a:noAutofit/>
          </a:bodyPr>
          <a:lstStyle>
            <a:lvl1pPr marL="0" indent="0" algn="ctr">
              <a:buNone/>
              <a:defRPr sz="1000" cap="all" baseline="0">
                <a:solidFill>
                  <a:srgbClr val="DF103A"/>
                </a:solidFill>
              </a:defRPr>
            </a:lvl1pPr>
          </a:lstStyle>
          <a:p>
            <a:pPr lvl="0"/>
            <a:r>
              <a:rPr lang="en-US" dirty="0"/>
              <a:t>Picture description</a:t>
            </a:r>
          </a:p>
        </p:txBody>
      </p:sp>
    </p:spTree>
    <p:extLst>
      <p:ext uri="{BB962C8B-B14F-4D97-AF65-F5344CB8AC3E}">
        <p14:creationId xmlns:p14="http://schemas.microsoft.com/office/powerpoint/2010/main" val="24891302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Pictures Big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Header goes here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DA85D4-EFA0-4A35-80A4-0C9BBABF413E}" type="datetimeFigureOut">
              <a:rPr lang="en-US" smtClean="0"/>
              <a:t>8/25/21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BFA437-F5EA-4656-A096-8BA13F92B87C}" type="slidenum">
              <a:rPr lang="en-US" smtClean="0"/>
              <a:t>‹#›</a:t>
            </a:fld>
            <a:endParaRPr lang="en-US"/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13"/>
          </p:nvPr>
        </p:nvSpPr>
        <p:spPr>
          <a:xfrm>
            <a:off x="261937" y="1871664"/>
            <a:ext cx="5134225" cy="4085802"/>
          </a:xfrm>
        </p:spPr>
        <p:txBody>
          <a:bodyPr/>
          <a:lstStyle>
            <a:lvl1pPr marL="0" indent="0">
              <a:buNone/>
              <a:defRPr baseline="0"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9" name="Picture Placeholder 7"/>
          <p:cNvSpPr>
            <a:spLocks noGrp="1"/>
          </p:cNvSpPr>
          <p:nvPr>
            <p:ph type="pic" sz="quarter" idx="14"/>
          </p:nvPr>
        </p:nvSpPr>
        <p:spPr>
          <a:xfrm>
            <a:off x="5504448" y="1871664"/>
            <a:ext cx="6394784" cy="3512378"/>
          </a:xfrm>
        </p:spPr>
        <p:txBody>
          <a:bodyPr/>
          <a:lstStyle>
            <a:lvl1pPr marL="0" indent="0">
              <a:buNone/>
              <a:defRPr baseline="0"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261938" y="5997236"/>
            <a:ext cx="5133975" cy="223087"/>
          </a:xfrm>
        </p:spPr>
        <p:txBody>
          <a:bodyPr>
            <a:noAutofit/>
          </a:bodyPr>
          <a:lstStyle>
            <a:lvl1pPr marL="0" indent="0" algn="ctr">
              <a:buNone/>
              <a:defRPr sz="1000" cap="all" baseline="0">
                <a:solidFill>
                  <a:srgbClr val="DF103A"/>
                </a:solidFill>
              </a:defRPr>
            </a:lvl1pPr>
          </a:lstStyle>
          <a:p>
            <a:pPr lvl="0"/>
            <a:r>
              <a:rPr lang="en-US" dirty="0"/>
              <a:t>Picture description</a:t>
            </a:r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6" hasCustomPrompt="1"/>
          </p:nvPr>
        </p:nvSpPr>
        <p:spPr>
          <a:xfrm>
            <a:off x="5504448" y="5429271"/>
            <a:ext cx="5222692" cy="223087"/>
          </a:xfrm>
        </p:spPr>
        <p:txBody>
          <a:bodyPr>
            <a:noAutofit/>
          </a:bodyPr>
          <a:lstStyle>
            <a:lvl1pPr marL="0" indent="0" algn="ctr">
              <a:buNone/>
              <a:defRPr sz="1000" cap="all" baseline="0">
                <a:solidFill>
                  <a:srgbClr val="DF103A"/>
                </a:solidFill>
              </a:defRPr>
            </a:lvl1pPr>
          </a:lstStyle>
          <a:p>
            <a:pPr lvl="0"/>
            <a:r>
              <a:rPr lang="en-US" dirty="0"/>
              <a:t>Picture description</a:t>
            </a:r>
          </a:p>
        </p:txBody>
      </p:sp>
    </p:spTree>
    <p:extLst>
      <p:ext uri="{BB962C8B-B14F-4D97-AF65-F5344CB8AC3E}">
        <p14:creationId xmlns:p14="http://schemas.microsoft.com/office/powerpoint/2010/main" val="18268409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o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Header goes here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DA85D4-EFA0-4A35-80A4-0C9BBABF413E}" type="datetimeFigureOut">
              <a:rPr lang="en-US" smtClean="0"/>
              <a:t>8/25/21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BFA437-F5EA-4656-A096-8BA13F92B87C}" type="slidenum">
              <a:rPr lang="en-US" smtClean="0"/>
              <a:t>‹#›</a:t>
            </a:fld>
            <a:endParaRPr lang="en-US"/>
          </a:p>
        </p:txBody>
      </p:sp>
      <p:sp>
        <p:nvSpPr>
          <p:cNvPr id="9" name="Media Placeholder 8"/>
          <p:cNvSpPr>
            <a:spLocks noGrp="1"/>
          </p:cNvSpPr>
          <p:nvPr>
            <p:ph type="media" sz="quarter" idx="13" hasCustomPrompt="1"/>
          </p:nvPr>
        </p:nvSpPr>
        <p:spPr>
          <a:xfrm>
            <a:off x="261938" y="1882191"/>
            <a:ext cx="6692900" cy="4025314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video</a:t>
            </a:r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4" hasCustomPrompt="1"/>
          </p:nvPr>
        </p:nvSpPr>
        <p:spPr>
          <a:xfrm>
            <a:off x="7099300" y="1882190"/>
            <a:ext cx="4799932" cy="3454085"/>
          </a:xfrm>
        </p:spPr>
        <p:txBody>
          <a:bodyPr>
            <a:normAutofit/>
          </a:bodyPr>
          <a:lstStyle>
            <a:lvl1pPr marL="0" indent="0">
              <a:buNone/>
              <a:defRPr sz="1400" baseline="0"/>
            </a:lvl1pPr>
          </a:lstStyle>
          <a:p>
            <a:pPr lvl="0"/>
            <a:r>
              <a:rPr lang="en-US" sz="1400" baseline="0" dirty="0"/>
              <a:t>Text goes here</a:t>
            </a:r>
            <a:endParaRPr lang="en-US" dirty="0"/>
          </a:p>
        </p:txBody>
      </p:sp>
      <p:sp>
        <p:nvSpPr>
          <p:cNvPr id="10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261938" y="5997236"/>
            <a:ext cx="6692900" cy="223087"/>
          </a:xfrm>
        </p:spPr>
        <p:txBody>
          <a:bodyPr>
            <a:noAutofit/>
          </a:bodyPr>
          <a:lstStyle>
            <a:lvl1pPr marL="0" indent="0" algn="ctr">
              <a:buNone/>
              <a:defRPr sz="1000" cap="all" baseline="0">
                <a:solidFill>
                  <a:srgbClr val="DF103A"/>
                </a:solidFill>
              </a:defRPr>
            </a:lvl1pPr>
          </a:lstStyle>
          <a:p>
            <a:pPr lvl="0"/>
            <a:r>
              <a:rPr lang="en-US" dirty="0"/>
              <a:t>video description</a:t>
            </a:r>
          </a:p>
        </p:txBody>
      </p:sp>
    </p:spTree>
    <p:extLst>
      <p:ext uri="{BB962C8B-B14F-4D97-AF65-F5344CB8AC3E}">
        <p14:creationId xmlns:p14="http://schemas.microsoft.com/office/powerpoint/2010/main" val="26721875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1199140" y="1882942"/>
            <a:ext cx="4701653" cy="427122"/>
          </a:xfrm>
        </p:spPr>
        <p:txBody>
          <a:bodyPr anchor="b"/>
          <a:lstStyle>
            <a:lvl1pPr marL="0" indent="0">
              <a:buNone/>
              <a:defRPr sz="2400" b="1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Sub header goes here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DA85D4-EFA0-4A35-80A4-0C9BBABF413E}" type="datetimeFigureOut">
              <a:rPr lang="en-US" smtClean="0"/>
              <a:t>8/25/21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2364204" y="6392446"/>
            <a:ext cx="5844923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8382736" y="6392446"/>
            <a:ext cx="1819144" cy="365125"/>
          </a:xfrm>
        </p:spPr>
        <p:txBody>
          <a:bodyPr/>
          <a:lstStyle/>
          <a:p>
            <a:fld id="{2CBFA437-F5EA-4656-A096-8BA13F92B87C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Title 1"/>
          <p:cNvSpPr>
            <a:spLocks noGrp="1"/>
          </p:cNvSpPr>
          <p:nvPr>
            <p:ph type="title" hasCustomPrompt="1"/>
          </p:nvPr>
        </p:nvSpPr>
        <p:spPr>
          <a:xfrm>
            <a:off x="262319" y="1076826"/>
            <a:ext cx="11636913" cy="691816"/>
          </a:xfrm>
        </p:spPr>
        <p:txBody>
          <a:bodyPr/>
          <a:lstStyle/>
          <a:p>
            <a:r>
              <a:rPr lang="en-US" dirty="0"/>
              <a:t>Header goes here</a:t>
            </a:r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4" hasCustomPrompt="1"/>
          </p:nvPr>
        </p:nvSpPr>
        <p:spPr>
          <a:xfrm>
            <a:off x="1199140" y="2424364"/>
            <a:ext cx="4701653" cy="3692232"/>
          </a:xfrm>
        </p:spPr>
        <p:txBody>
          <a:bodyPr>
            <a:normAutofit/>
          </a:bodyPr>
          <a:lstStyle>
            <a:lvl1pPr marL="0" indent="0">
              <a:buNone/>
              <a:defRPr sz="1400" baseline="0"/>
            </a:lvl1pPr>
          </a:lstStyle>
          <a:p>
            <a:pPr lvl="0"/>
            <a:r>
              <a:rPr lang="en-US" sz="1400" baseline="0" dirty="0"/>
              <a:t>Text goes here</a:t>
            </a:r>
            <a:endParaRPr lang="en-US" dirty="0"/>
          </a:p>
        </p:txBody>
      </p:sp>
      <p:sp>
        <p:nvSpPr>
          <p:cNvPr id="13" name="Text Placeholder 4"/>
          <p:cNvSpPr>
            <a:spLocks noGrp="1"/>
          </p:cNvSpPr>
          <p:nvPr>
            <p:ph type="body" sz="quarter" idx="15" hasCustomPrompt="1"/>
          </p:nvPr>
        </p:nvSpPr>
        <p:spPr>
          <a:xfrm>
            <a:off x="6115743" y="1882942"/>
            <a:ext cx="4701654" cy="427122"/>
          </a:xfrm>
        </p:spPr>
        <p:txBody>
          <a:bodyPr anchor="b"/>
          <a:lstStyle>
            <a:lvl1pPr marL="0" indent="0">
              <a:buNone/>
              <a:defRPr sz="2400" b="1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Sub header goes here</a:t>
            </a:r>
          </a:p>
        </p:txBody>
      </p:sp>
      <p:sp>
        <p:nvSpPr>
          <p:cNvPr id="14" name="Text Placeholder 10"/>
          <p:cNvSpPr>
            <a:spLocks noGrp="1"/>
          </p:cNvSpPr>
          <p:nvPr>
            <p:ph type="body" sz="quarter" idx="16" hasCustomPrompt="1"/>
          </p:nvPr>
        </p:nvSpPr>
        <p:spPr>
          <a:xfrm>
            <a:off x="6115744" y="2424364"/>
            <a:ext cx="4701653" cy="3692232"/>
          </a:xfrm>
        </p:spPr>
        <p:txBody>
          <a:bodyPr>
            <a:normAutofit/>
          </a:bodyPr>
          <a:lstStyle>
            <a:lvl1pPr marL="0" indent="0">
              <a:buNone/>
              <a:defRPr sz="1400" baseline="0"/>
            </a:lvl1pPr>
          </a:lstStyle>
          <a:p>
            <a:pPr lvl="0"/>
            <a:r>
              <a:rPr lang="en-US" sz="1400" baseline="0" dirty="0"/>
              <a:t>Text goes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687090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62320" y="987424"/>
            <a:ext cx="5103764" cy="522539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dirty="0"/>
              <a:t>Header goes here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262320" y="1600200"/>
            <a:ext cx="5103764" cy="454192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Text goes here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DA85D4-EFA0-4A35-80A4-0C9BBABF413E}" type="datetimeFigureOut">
              <a:rPr lang="en-US" smtClean="0"/>
              <a:t>8/25/21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BFA437-F5EA-4656-A096-8BA13F92B87C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3" hasCustomPrompt="1"/>
          </p:nvPr>
        </p:nvSpPr>
        <p:spPr>
          <a:xfrm>
            <a:off x="5482836" y="987424"/>
            <a:ext cx="6470537" cy="436932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Text goes here</a:t>
            </a:r>
          </a:p>
        </p:txBody>
      </p:sp>
    </p:spTree>
    <p:extLst>
      <p:ext uri="{BB962C8B-B14F-4D97-AF65-F5344CB8AC3E}">
        <p14:creationId xmlns:p14="http://schemas.microsoft.com/office/powerpoint/2010/main" val="16801548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and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498431" y="987425"/>
            <a:ext cx="6358689" cy="4348849"/>
          </a:xfrm>
        </p:spPr>
        <p:txBody>
          <a:bodyPr>
            <a:norm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 baseline="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DA85D4-EFA0-4A35-80A4-0C9BBABF413E}" type="datetimeFigureOut">
              <a:rPr lang="en-US" smtClean="0"/>
              <a:t>8/25/21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BFA437-F5EA-4656-A096-8BA13F92B87C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itle 1"/>
          <p:cNvSpPr>
            <a:spLocks noGrp="1"/>
          </p:cNvSpPr>
          <p:nvPr>
            <p:ph type="title" hasCustomPrompt="1"/>
          </p:nvPr>
        </p:nvSpPr>
        <p:spPr>
          <a:xfrm>
            <a:off x="262320" y="987424"/>
            <a:ext cx="5103764" cy="522539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dirty="0"/>
              <a:t>Header goes here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262320" y="1600200"/>
            <a:ext cx="5103764" cy="454192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Text goes here</a:t>
            </a:r>
          </a:p>
        </p:txBody>
      </p:sp>
      <p:sp>
        <p:nvSpPr>
          <p:cNvPr id="10" name="Text Placeholder 10"/>
          <p:cNvSpPr>
            <a:spLocks noGrp="1"/>
          </p:cNvSpPr>
          <p:nvPr>
            <p:ph type="body" sz="quarter" idx="16" hasCustomPrompt="1"/>
          </p:nvPr>
        </p:nvSpPr>
        <p:spPr>
          <a:xfrm>
            <a:off x="5504448" y="5408793"/>
            <a:ext cx="5229516" cy="223087"/>
          </a:xfrm>
        </p:spPr>
        <p:txBody>
          <a:bodyPr>
            <a:noAutofit/>
          </a:bodyPr>
          <a:lstStyle>
            <a:lvl1pPr marL="0" indent="0" algn="ctr">
              <a:buNone/>
              <a:defRPr sz="1000" cap="all" baseline="0">
                <a:solidFill>
                  <a:srgbClr val="DF103A"/>
                </a:solidFill>
              </a:defRPr>
            </a:lvl1pPr>
          </a:lstStyle>
          <a:p>
            <a:pPr lvl="0"/>
            <a:r>
              <a:rPr lang="en-US" dirty="0"/>
              <a:t>Picture description</a:t>
            </a:r>
          </a:p>
        </p:txBody>
      </p:sp>
    </p:spTree>
    <p:extLst>
      <p:ext uri="{BB962C8B-B14F-4D97-AF65-F5344CB8AC3E}">
        <p14:creationId xmlns:p14="http://schemas.microsoft.com/office/powerpoint/2010/main" val="29841958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DA85D4-EFA0-4A35-80A4-0C9BBABF413E}" type="datetimeFigureOut">
              <a:rPr lang="en-US" smtClean="0"/>
              <a:t>8/25/21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BFA437-F5EA-4656-A096-8BA13F92B87C}" type="slidenum">
              <a:rPr lang="en-US" smtClean="0"/>
              <a:t>‹#›</a:t>
            </a:fld>
            <a:endParaRPr lang="en-US"/>
          </a:p>
        </p:txBody>
      </p:sp>
      <p:sp>
        <p:nvSpPr>
          <p:cNvPr id="9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262320" y="987426"/>
            <a:ext cx="11594800" cy="520865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Text goes here</a:t>
            </a:r>
          </a:p>
        </p:txBody>
      </p:sp>
    </p:spTree>
    <p:extLst>
      <p:ext uri="{BB962C8B-B14F-4D97-AF65-F5344CB8AC3E}">
        <p14:creationId xmlns:p14="http://schemas.microsoft.com/office/powerpoint/2010/main" val="18165981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62319" y="1076826"/>
            <a:ext cx="11636913" cy="69181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Header goes here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62319" y="1825625"/>
            <a:ext cx="11636913" cy="353112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z="1400" baseline="0" dirty="0"/>
              <a:t>Text goes here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62319" y="6392446"/>
            <a:ext cx="187364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bg1"/>
                </a:solidFill>
              </a:defRPr>
            </a:lvl1pPr>
          </a:lstStyle>
          <a:p>
            <a:fld id="{1FDA85D4-EFA0-4A35-80A4-0C9BBABF413E}" type="datetimeFigureOut">
              <a:rPr lang="en-US" smtClean="0"/>
              <a:pPr/>
              <a:t>8/25/21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364205" y="6392446"/>
            <a:ext cx="5810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aseline="0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375919" y="6392446"/>
            <a:ext cx="181914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2CBFA437-F5EA-4656-A096-8BA13F92B87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01384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9" r:id="rId2"/>
    <p:sldLayoutId id="2147483658" r:id="rId3"/>
    <p:sldLayoutId id="2147483650" r:id="rId4"/>
    <p:sldLayoutId id="2147483652" r:id="rId5"/>
    <p:sldLayoutId id="2147483653" r:id="rId6"/>
    <p:sldLayoutId id="2147483656" r:id="rId7"/>
    <p:sldLayoutId id="2147483657" r:id="rId8"/>
    <p:sldLayoutId id="2147483660" r:id="rId9"/>
    <p:sldLayoutId id="2147483654" r:id="rId10"/>
    <p:sldLayoutId id="2147483655" r:id="rId11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5000" kern="1200" baseline="0">
          <a:solidFill>
            <a:srgbClr val="DF103A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1400" b="0" i="0" kern="1200" baseline="0">
          <a:solidFill>
            <a:schemeClr val="tx1"/>
          </a:solidFill>
          <a:latin typeface="Gotham Bold" pitchFamily="50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 baseline="0">
          <a:solidFill>
            <a:schemeClr val="tx1"/>
          </a:solidFill>
          <a:latin typeface="Gotham Bold" pitchFamily="50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 baseline="0">
          <a:solidFill>
            <a:schemeClr val="tx1"/>
          </a:solidFill>
          <a:latin typeface="Gotham Bold" pitchFamily="50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 baseline="0">
          <a:solidFill>
            <a:schemeClr val="tx1"/>
          </a:solidFill>
          <a:latin typeface="Gotham Bold" pitchFamily="50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 baseline="0">
          <a:solidFill>
            <a:schemeClr val="tx1"/>
          </a:solidFill>
          <a:latin typeface="Gotham Bold" pitchFamily="50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Layout" Target="../slideLayouts/slideLayout1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image" Target="../media/image15.emf"/><Relationship Id="rId1" Type="http://schemas.openxmlformats.org/officeDocument/2006/relationships/slideLayout" Target="../slideLayouts/slideLayout1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emf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ti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0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0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 Placeholder 14"/>
          <p:cNvSpPr>
            <a:spLocks noGrp="1"/>
          </p:cNvSpPr>
          <p:nvPr>
            <p:ph type="body" sz="quarter" idx="3"/>
          </p:nvPr>
        </p:nvSpPr>
        <p:spPr>
          <a:xfrm>
            <a:off x="5546647" y="2899033"/>
            <a:ext cx="6219649" cy="1059934"/>
          </a:xfrm>
        </p:spPr>
        <p:txBody>
          <a:bodyPr>
            <a:normAutofit lnSpcReduction="10000"/>
          </a:bodyPr>
          <a:lstStyle/>
          <a:p>
            <a:pPr algn="ctr"/>
            <a:r>
              <a:rPr lang="en-US" sz="4400" dirty="0">
                <a:solidFill>
                  <a:srgbClr val="FF0000"/>
                </a:solidFill>
                <a:latin typeface="Myriad Pro" panose="020B0503030403020204" pitchFamily="34" charset="0"/>
              </a:rPr>
              <a:t>Tripod Ventures, LLC</a:t>
            </a:r>
          </a:p>
          <a:p>
            <a:pPr algn="ctr"/>
            <a:r>
              <a:rPr lang="en-US" sz="2000" dirty="0">
                <a:solidFill>
                  <a:schemeClr val="bg1">
                    <a:lumMod val="50000"/>
                  </a:schemeClr>
                </a:solidFill>
                <a:latin typeface="Myriad Pro" panose="020B0503030403020204" pitchFamily="34" charset="0"/>
              </a:rPr>
              <a:t>Quarter 2, 2021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4B3BBBE6-3E29-EC4A-910A-0ADB0DA5212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4831" y="1331402"/>
            <a:ext cx="4202105" cy="42021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529321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37BDA28E-4974-4047-8A5A-119272E2A2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100" b="1" dirty="0">
                <a:solidFill>
                  <a:srgbClr val="FF0000"/>
                </a:solidFill>
                <a:latin typeface="Myriad Pro" panose="020B0503030403020204" pitchFamily="34" charset="0"/>
              </a:rPr>
              <a:t>Current Cash Holding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B23AE64-DF9F-3A45-8969-26DAF483490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7283967" y="2187522"/>
            <a:ext cx="3926225" cy="3454085"/>
          </a:xfrm>
        </p:spPr>
        <p:txBody>
          <a:bodyPr>
            <a:normAutofit/>
          </a:bodyPr>
          <a:lstStyle/>
          <a:p>
            <a:pPr algn="ctr"/>
            <a:r>
              <a:rPr lang="en-US" sz="1600" b="1" dirty="0">
                <a:latin typeface="Myriad Pro" panose="020B0503030403020204" pitchFamily="34" charset="0"/>
              </a:rPr>
              <a:t>Current Cash as of 8/25/21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latin typeface="Myriad Pro" panose="020B0503030403020204" pitchFamily="34" charset="0"/>
              </a:rPr>
              <a:t>Wells Fargo</a:t>
            </a:r>
          </a:p>
          <a:p>
            <a:pPr marL="971550" lvl="1" indent="-285750"/>
            <a:r>
              <a:rPr lang="en-US" sz="1400" dirty="0">
                <a:latin typeface="Myriad Pro" panose="020B0503030403020204" pitchFamily="34" charset="0"/>
              </a:rPr>
              <a:t>Checking: $1,532,893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latin typeface="Myriad Pro" panose="020B0503030403020204" pitchFamily="34" charset="0"/>
              </a:rPr>
              <a:t>Great Western Bank </a:t>
            </a:r>
          </a:p>
          <a:p>
            <a:pPr marL="971550" lvl="1" indent="-285750"/>
            <a:r>
              <a:rPr lang="en-US" sz="1400" dirty="0">
                <a:latin typeface="Myriad Pro" panose="020B0503030403020204" pitchFamily="34" charset="0"/>
              </a:rPr>
              <a:t>Money Market: $931,358</a:t>
            </a:r>
          </a:p>
          <a:p>
            <a:pPr marL="971550" lvl="1" indent="-285750"/>
            <a:r>
              <a:rPr lang="en-US" sz="1400" dirty="0">
                <a:latin typeface="Myriad Pro" panose="020B0503030403020204" pitchFamily="34" charset="0"/>
              </a:rPr>
              <a:t>KMG DC Checking: $99,934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latin typeface="Myriad Pro" panose="020B0503030403020204" pitchFamily="34" charset="0"/>
              </a:rPr>
              <a:t>Total Cash: $2,564,190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latin typeface="Myriad Pro" panose="020B0503030403020204" pitchFamily="34" charset="0"/>
              </a:rPr>
              <a:t>2020 ERC Credit: $1,053,536</a:t>
            </a:r>
          </a:p>
          <a:p>
            <a:pPr marL="971550" lvl="1" indent="-285750"/>
            <a:r>
              <a:rPr lang="en-US" sz="1400" dirty="0">
                <a:latin typeface="Myriad Pro" panose="020B0503030403020204" pitchFamily="34" charset="0"/>
              </a:rPr>
              <a:t>Anticipated Deposit: Q1-22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latin typeface="Myriad Pro" panose="020B0503030403020204" pitchFamily="34" charset="0"/>
              </a:rPr>
              <a:t>2021 ERC under review</a:t>
            </a:r>
          </a:p>
        </p:txBody>
      </p:sp>
      <p:pic>
        <p:nvPicPr>
          <p:cNvPr id="7" name="Picture Placeholder 6">
            <a:extLst>
              <a:ext uri="{FF2B5EF4-FFF2-40B4-BE49-F238E27FC236}">
                <a16:creationId xmlns:a16="http://schemas.microsoft.com/office/drawing/2014/main" id="{683E3665-FF4D-3C4A-BC3A-707878018620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20" r="8120"/>
          <a:stretch>
            <a:fillRect/>
          </a:stretch>
        </p:blipFill>
        <p:spPr>
          <a:xfrm>
            <a:off x="483466" y="1871664"/>
            <a:ext cx="4912696" cy="3909510"/>
          </a:xfrm>
        </p:spPr>
      </p:pic>
    </p:spTree>
    <p:extLst>
      <p:ext uri="{BB962C8B-B14F-4D97-AF65-F5344CB8AC3E}">
        <p14:creationId xmlns:p14="http://schemas.microsoft.com/office/powerpoint/2010/main" val="425664364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Placeholder 4" descr="A picture containing text, sky, road, outdoor&#10;&#10;Description automatically generated">
            <a:extLst>
              <a:ext uri="{FF2B5EF4-FFF2-40B4-BE49-F238E27FC236}">
                <a16:creationId xmlns:a16="http://schemas.microsoft.com/office/drawing/2014/main" id="{FB22678B-96F3-7647-9D59-3F3BADED0015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42" b="4742"/>
          <a:stretch>
            <a:fillRect/>
          </a:stretch>
        </p:blipFill>
        <p:spPr/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1622D27-06D7-C44A-835D-BD96A54EC5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2320" y="987424"/>
            <a:ext cx="5103764" cy="522539"/>
          </a:xfrm>
        </p:spPr>
        <p:txBody>
          <a:bodyPr anchor="b">
            <a:normAutofit/>
          </a:bodyPr>
          <a:lstStyle/>
          <a:p>
            <a:r>
              <a:rPr lang="en-US" sz="3000" b="1" dirty="0">
                <a:latin typeface="Myriad Pro" panose="020B0503030403020204" pitchFamily="34" charset="0"/>
              </a:rPr>
              <a:t>Calloway</a:t>
            </a: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123653AF-F6E5-4B4B-B5ED-983ADE1AB70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262320" y="1600201"/>
            <a:ext cx="5103764" cy="1828800"/>
          </a:xfrm>
        </p:spPr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At PSA Phase to Sell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Sales Price: $1.1M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Current Debt: $89k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Target Date: 10/6/21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Approved by Freddy’s Corp</a:t>
            </a:r>
          </a:p>
        </p:txBody>
      </p:sp>
      <p:sp>
        <p:nvSpPr>
          <p:cNvPr id="12" name="Text Placeholder 4">
            <a:extLst>
              <a:ext uri="{FF2B5EF4-FFF2-40B4-BE49-F238E27FC236}">
                <a16:creationId xmlns:a16="http://schemas.microsoft.com/office/drawing/2014/main" id="{99260773-E644-4743-965C-84A5ADFB2A4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504448" y="5408793"/>
            <a:ext cx="5229516" cy="223087"/>
          </a:xfrm>
        </p:spPr>
        <p:txBody>
          <a:bodyPr/>
          <a:lstStyle/>
          <a:p>
            <a:r>
              <a:rPr lang="en-US" dirty="0"/>
              <a:t>Freddy’s Calloway</a:t>
            </a:r>
          </a:p>
        </p:txBody>
      </p:sp>
    </p:spTree>
    <p:extLst>
      <p:ext uri="{BB962C8B-B14F-4D97-AF65-F5344CB8AC3E}">
        <p14:creationId xmlns:p14="http://schemas.microsoft.com/office/powerpoint/2010/main" val="278571787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30EADA-F471-5546-BB1C-631AD10142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/>
          <a:p>
            <a:r>
              <a:rPr lang="en-US" sz="3200" b="1" kern="1200" baseline="0" dirty="0">
                <a:latin typeface="Myriad Pro" panose="020B0503030403020204" pitchFamily="34" charset="0"/>
              </a:rPr>
              <a:t>Sand Hill – Colorado Springs, CO</a:t>
            </a:r>
          </a:p>
        </p:txBody>
      </p:sp>
      <p:sp>
        <p:nvSpPr>
          <p:cNvPr id="24" name="Text Placeholder 4">
            <a:extLst>
              <a:ext uri="{FF2B5EF4-FFF2-40B4-BE49-F238E27FC236}">
                <a16:creationId xmlns:a16="http://schemas.microsoft.com/office/drawing/2014/main" id="{71EAE269-7997-4842-9BA6-14558478EA7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434055" y="5910535"/>
            <a:ext cx="5222692" cy="223087"/>
          </a:xfrm>
        </p:spPr>
        <p:txBody>
          <a:bodyPr>
            <a:normAutofit fontScale="77500" lnSpcReduction="20000"/>
          </a:bodyPr>
          <a:lstStyle/>
          <a:p>
            <a:r>
              <a:rPr lang="en-US" dirty="0"/>
              <a:t>Projected opening Qtr. 2, 2022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4BFF0BED-C377-C943-8462-1E1FC98468F1}"/>
              </a:ext>
            </a:extLst>
          </p:cNvPr>
          <p:cNvSpPr txBox="1"/>
          <p:nvPr/>
        </p:nvSpPr>
        <p:spPr>
          <a:xfrm>
            <a:off x="545449" y="2723858"/>
            <a:ext cx="3888606" cy="21021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>
              <a:lnSpc>
                <a:spcPct val="90000"/>
              </a:lnSpc>
              <a:spcBef>
                <a:spcPts val="1000"/>
              </a:spcBef>
            </a:pPr>
            <a:r>
              <a:rPr lang="en-US" sz="1600" b="1" dirty="0">
                <a:latin typeface="Myriad Pro" panose="020B0503030403020204" pitchFamily="34" charset="0"/>
              </a:rPr>
              <a:t>2,600 </a:t>
            </a:r>
            <a:r>
              <a:rPr lang="en-US" sz="1600" b="1" dirty="0" err="1">
                <a:latin typeface="Myriad Pro" panose="020B0503030403020204" pitchFamily="34" charset="0"/>
              </a:rPr>
              <a:t>sqft</a:t>
            </a:r>
            <a:r>
              <a:rPr lang="en-US" sz="1600" b="1" dirty="0">
                <a:latin typeface="Myriad Pro" panose="020B0503030403020204" pitchFamily="34" charset="0"/>
              </a:rPr>
              <a:t> End-Cap with Drive-Thru</a:t>
            </a:r>
          </a:p>
          <a:p>
            <a:pPr marL="285750" indent="-28575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US" sz="1600" dirty="0">
                <a:latin typeface="Myriad Pro" panose="020B0503030403020204" pitchFamily="34" charset="0"/>
              </a:rPr>
              <a:t>Total Project Est.: $950k</a:t>
            </a:r>
          </a:p>
          <a:p>
            <a:pPr marL="285750" indent="-28575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US" sz="1600" dirty="0">
                <a:latin typeface="Myriad Pro" panose="020B0503030403020204" pitchFamily="34" charset="0"/>
              </a:rPr>
              <a:t>Funded debt: $635k</a:t>
            </a:r>
          </a:p>
          <a:p>
            <a:pPr marL="285750" indent="-28575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US" sz="1600" dirty="0">
                <a:latin typeface="Myriad Pro" panose="020B0503030403020204" pitchFamily="34" charset="0"/>
              </a:rPr>
              <a:t>Equity: $160k</a:t>
            </a:r>
          </a:p>
          <a:p>
            <a:pPr marL="285750" indent="-28575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US" sz="1600" dirty="0">
                <a:latin typeface="Myriad Pro" panose="020B0503030403020204" pitchFamily="34" charset="0"/>
              </a:rPr>
              <a:t>Soft Cost Cash: $155k</a:t>
            </a:r>
          </a:p>
          <a:p>
            <a:pPr marL="285750" indent="-28575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US" sz="1600" dirty="0">
                <a:latin typeface="Myriad Pro" panose="020B0503030403020204" pitchFamily="34" charset="0"/>
              </a:rPr>
              <a:t>TI Return: $99k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89AC9CF6-5B2F-714B-BA06-9603420167D9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434055" y="1768642"/>
            <a:ext cx="7465177" cy="401253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96496186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A133E1-EB85-244F-AD7A-6A718ACE85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72752" y="1076826"/>
            <a:ext cx="6426480" cy="691816"/>
          </a:xfrm>
        </p:spPr>
        <p:txBody>
          <a:bodyPr anchor="ctr">
            <a:normAutofit/>
          </a:bodyPr>
          <a:lstStyle/>
          <a:p>
            <a:r>
              <a:rPr lang="en-US" sz="3200" b="1">
                <a:latin typeface="Myriad Pro" panose="020B0503030403020204" pitchFamily="34" charset="0"/>
              </a:rPr>
              <a:t>Falcon – Falcon, CO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344071F-183E-124B-84AE-A84B210DF97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472752" y="2184934"/>
            <a:ext cx="2726065" cy="3735300"/>
          </a:xfrm>
        </p:spPr>
        <p:txBody>
          <a:bodyPr>
            <a:normAutofit/>
          </a:bodyPr>
          <a:lstStyle/>
          <a:p>
            <a:r>
              <a:rPr lang="en-US" sz="1600" b="1">
                <a:latin typeface="Myriad Pro" panose="020B0503030403020204" pitchFamily="34" charset="0"/>
              </a:rPr>
              <a:t>Real Estate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>
                <a:latin typeface="Myriad Pro" panose="020B0503030403020204" pitchFamily="34" charset="0"/>
              </a:rPr>
              <a:t>Total Investment: $1.025M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>
                <a:latin typeface="Myriad Pro" panose="020B0503030403020204" pitchFamily="34" charset="0"/>
              </a:rPr>
              <a:t>Purchase Price: $1M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>
                <a:latin typeface="Myriad Pro" panose="020B0503030403020204" pitchFamily="34" charset="0"/>
              </a:rPr>
              <a:t>Soft Cost: $25k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>
                <a:latin typeface="Myriad Pro" panose="020B0503030403020204" pitchFamily="34" charset="0"/>
              </a:rPr>
              <a:t>Funded Debt: $800k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>
                <a:latin typeface="Myriad Pro" panose="020B0503030403020204" pitchFamily="34" charset="0"/>
              </a:rPr>
              <a:t>Equity: $200k</a:t>
            </a:r>
          </a:p>
          <a:p>
            <a:r>
              <a:rPr lang="en-US" sz="1600" b="1">
                <a:latin typeface="Myriad Pro" panose="020B0503030403020204" pitchFamily="34" charset="0"/>
              </a:rPr>
              <a:t>RE Development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>
                <a:latin typeface="Myriad Pro" panose="020B0503030403020204" pitchFamily="34" charset="0"/>
              </a:rPr>
              <a:t>Total Investment: $500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>
                <a:latin typeface="Myriad Pro" panose="020B0503030403020204" pitchFamily="34" charset="0"/>
              </a:rPr>
              <a:t>Funded Debt: $400k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>
                <a:latin typeface="Myriad Pro" panose="020B0503030403020204" pitchFamily="34" charset="0"/>
              </a:rPr>
              <a:t>Equity: $100k</a:t>
            </a:r>
          </a:p>
          <a:p>
            <a:endParaRPr lang="en-US">
              <a:latin typeface="Myriad Pro" panose="020B0503030403020204" pitchFamily="34" charset="0"/>
            </a:endParaRPr>
          </a:p>
        </p:txBody>
      </p:sp>
      <p:sp>
        <p:nvSpPr>
          <p:cNvPr id="14" name="Text Placeholder 4">
            <a:extLst>
              <a:ext uri="{FF2B5EF4-FFF2-40B4-BE49-F238E27FC236}">
                <a16:creationId xmlns:a16="http://schemas.microsoft.com/office/drawing/2014/main" id="{420F6EC5-1213-4803-B897-AA79204FF76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261938" y="5920234"/>
            <a:ext cx="5133975" cy="223087"/>
          </a:xfrm>
        </p:spPr>
        <p:txBody>
          <a:bodyPr/>
          <a:lstStyle/>
          <a:p>
            <a:r>
              <a:rPr lang="en-US" dirty="0"/>
              <a:t>Projected opening Qtr. 3, 2022</a:t>
            </a:r>
          </a:p>
          <a:p>
            <a:endParaRPr lang="en-US" dirty="0"/>
          </a:p>
        </p:txBody>
      </p:sp>
      <p:pic>
        <p:nvPicPr>
          <p:cNvPr id="9" name="Picture 8" descr="Diagram&#10;&#10;Description automatically generated">
            <a:extLst>
              <a:ext uri="{FF2B5EF4-FFF2-40B4-BE49-F238E27FC236}">
                <a16:creationId xmlns:a16="http://schemas.microsoft.com/office/drawing/2014/main" id="{EC336B2C-6343-B94B-9CED-27215D84D84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938" y="1076826"/>
            <a:ext cx="4962627" cy="4751716"/>
          </a:xfrm>
          <a:prstGeom prst="rect">
            <a:avLst/>
          </a:prstGeom>
          <a:noFill/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495B7038-66FB-DC4B-A2F5-9CF16D1B701B}"/>
              </a:ext>
            </a:extLst>
          </p:cNvPr>
          <p:cNvSpPr txBox="1"/>
          <p:nvPr/>
        </p:nvSpPr>
        <p:spPr>
          <a:xfrm>
            <a:off x="6179419" y="1732782"/>
            <a:ext cx="520527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>
                <a:latin typeface="Myriad Pro" panose="020B0503030403020204" pitchFamily="34" charset="0"/>
              </a:rPr>
              <a:t>PSA to acquire .78 </a:t>
            </a:r>
            <a:r>
              <a:rPr lang="en-US" b="1" err="1">
                <a:latin typeface="Myriad Pro" panose="020B0503030403020204" pitchFamily="34" charset="0"/>
              </a:rPr>
              <a:t>acr</a:t>
            </a:r>
            <a:r>
              <a:rPr lang="en-US" b="1">
                <a:latin typeface="Myriad Pro" panose="020B0503030403020204" pitchFamily="34" charset="0"/>
              </a:rPr>
              <a:t> &amp; construct 3030 </a:t>
            </a:r>
            <a:r>
              <a:rPr lang="en-US" b="1" err="1">
                <a:latin typeface="Myriad Pro" panose="020B0503030403020204" pitchFamily="34" charset="0"/>
              </a:rPr>
              <a:t>sqft</a:t>
            </a:r>
            <a:r>
              <a:rPr lang="en-US" b="1">
                <a:latin typeface="Myriad Pro" panose="020B0503030403020204" pitchFamily="34" charset="0"/>
              </a:rPr>
              <a:t> bldg.</a:t>
            </a:r>
          </a:p>
          <a:p>
            <a:endParaRPr lang="en-US">
              <a:latin typeface="Myriad Pro" panose="020B0503030403020204" pitchFamily="34" charset="0"/>
            </a:endParaRPr>
          </a:p>
        </p:txBody>
      </p: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9DC17874-6C81-5848-83AB-6B168E4509BE}"/>
              </a:ext>
            </a:extLst>
          </p:cNvPr>
          <p:cNvSpPr txBox="1">
            <a:spLocks/>
          </p:cNvSpPr>
          <p:nvPr/>
        </p:nvSpPr>
        <p:spPr>
          <a:xfrm>
            <a:off x="8982323" y="2184934"/>
            <a:ext cx="2554717" cy="31802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 b="0" i="0" kern="1200" baseline="0">
                <a:solidFill>
                  <a:schemeClr val="tx1"/>
                </a:solidFill>
                <a:latin typeface="Gotham Bold" pitchFamily="50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i="0" kern="1200" baseline="0">
                <a:solidFill>
                  <a:schemeClr val="tx1"/>
                </a:solidFill>
                <a:latin typeface="Gotham Bold" pitchFamily="50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 baseline="0">
                <a:solidFill>
                  <a:schemeClr val="tx1"/>
                </a:solidFill>
                <a:latin typeface="Gotham Bold" pitchFamily="50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 baseline="0">
                <a:solidFill>
                  <a:schemeClr val="tx1"/>
                </a:solidFill>
                <a:latin typeface="Gotham Bold" pitchFamily="50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 baseline="0">
                <a:solidFill>
                  <a:schemeClr val="tx1"/>
                </a:solidFill>
                <a:latin typeface="Gotham Bold" pitchFamily="50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b="1">
                <a:latin typeface="Myriad Pro" panose="020B0503030403020204" pitchFamily="34" charset="0"/>
              </a:rPr>
              <a:t>Freddy’s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>
                <a:latin typeface="Myriad Pro" panose="020B0503030403020204" pitchFamily="34" charset="0"/>
              </a:rPr>
              <a:t>Total Investment: $1.1M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>
                <a:latin typeface="Myriad Pro" panose="020B0503030403020204" pitchFamily="34" charset="0"/>
              </a:rPr>
              <a:t>Funded Debt: $758k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>
                <a:latin typeface="Myriad Pro" panose="020B0503030403020204" pitchFamily="34" charset="0"/>
              </a:rPr>
              <a:t>Equity: $188k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>
                <a:latin typeface="Myriad Pro" panose="020B0503030403020204" pitchFamily="34" charset="0"/>
              </a:rPr>
              <a:t>Soft Cost: $157k</a:t>
            </a:r>
          </a:p>
        </p:txBody>
      </p:sp>
    </p:spTree>
    <p:extLst>
      <p:ext uri="{BB962C8B-B14F-4D97-AF65-F5344CB8AC3E}">
        <p14:creationId xmlns:p14="http://schemas.microsoft.com/office/powerpoint/2010/main" val="17864480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8E012F78-90DB-6046-9117-1BB4CEDFAD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2319" y="1076826"/>
            <a:ext cx="11636913" cy="691816"/>
          </a:xfrm>
        </p:spPr>
        <p:txBody>
          <a:bodyPr anchor="ctr">
            <a:normAutofit/>
          </a:bodyPr>
          <a:lstStyle/>
          <a:p>
            <a:r>
              <a:rPr lang="en-US" sz="4300" b="1" dirty="0">
                <a:latin typeface="Myriad Pro" panose="020B0503030403020204" pitchFamily="34" charset="0"/>
              </a:rPr>
              <a:t>Real Estate Partner</a:t>
            </a:r>
          </a:p>
        </p:txBody>
      </p:sp>
      <p:sp>
        <p:nvSpPr>
          <p:cNvPr id="21" name="Text Placeholder 2">
            <a:extLst>
              <a:ext uri="{FF2B5EF4-FFF2-40B4-BE49-F238E27FC236}">
                <a16:creationId xmlns:a16="http://schemas.microsoft.com/office/drawing/2014/main" id="{7343FC70-1DAF-49DB-B072-BB737A7BA39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62317" y="3029127"/>
            <a:ext cx="5142194" cy="1639589"/>
          </a:xfrm>
        </p:spPr>
        <p:txBody>
          <a:bodyPr>
            <a:normAutofit/>
          </a:bodyPr>
          <a:lstStyle/>
          <a:p>
            <a:pPr lvl="1"/>
            <a:r>
              <a:rPr lang="en-US" sz="1400" dirty="0"/>
              <a:t>Source &amp; fund opportunities </a:t>
            </a:r>
          </a:p>
          <a:p>
            <a:pPr lvl="1"/>
            <a:r>
              <a:rPr lang="en-US" sz="1400" dirty="0"/>
              <a:t>Manage development process </a:t>
            </a:r>
          </a:p>
          <a:p>
            <a:pPr lvl="1"/>
            <a:r>
              <a:rPr lang="en-US" sz="1400" dirty="0"/>
              <a:t>Turn over a turn key Freddy’s</a:t>
            </a:r>
          </a:p>
          <a:p>
            <a:pPr lvl="1"/>
            <a:r>
              <a:rPr lang="en-US" sz="1400" dirty="0"/>
              <a:t>Reduce capital needs to FFE </a:t>
            </a:r>
          </a:p>
          <a:p>
            <a:pPr lvl="1"/>
            <a:r>
              <a:rPr lang="en-US" sz="1400" dirty="0"/>
              <a:t>Able to finance debt in lease over 20 </a:t>
            </a:r>
            <a:r>
              <a:rPr lang="en-US" sz="1400" dirty="0" err="1"/>
              <a:t>yrs</a:t>
            </a:r>
            <a:endParaRPr lang="en-US" sz="1400" dirty="0"/>
          </a:p>
          <a:p>
            <a:pPr lvl="1"/>
            <a:r>
              <a:rPr lang="en-US" sz="1400" dirty="0"/>
              <a:t>Faster pace of development than internal</a:t>
            </a:r>
          </a:p>
        </p:txBody>
      </p:sp>
      <p:pic>
        <p:nvPicPr>
          <p:cNvPr id="11" name="Picture Placeholder 10">
            <a:extLst>
              <a:ext uri="{FF2B5EF4-FFF2-40B4-BE49-F238E27FC236}">
                <a16:creationId xmlns:a16="http://schemas.microsoft.com/office/drawing/2014/main" id="{E853FF8E-B9B8-6645-AAC7-3F4E7D5C4EF8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54" b="3054"/>
          <a:stretch/>
        </p:blipFill>
        <p:spPr>
          <a:xfrm>
            <a:off x="5504511" y="1871664"/>
            <a:ext cx="6394658" cy="3512378"/>
          </a:xfrm>
          <a:noFill/>
        </p:spPr>
      </p:pic>
    </p:spTree>
    <p:extLst>
      <p:ext uri="{BB962C8B-B14F-4D97-AF65-F5344CB8AC3E}">
        <p14:creationId xmlns:p14="http://schemas.microsoft.com/office/powerpoint/2010/main" val="360688232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1097E89E-8910-C248-B67B-7AF87168E4E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290" y="888129"/>
            <a:ext cx="5970710" cy="5365526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03700C0C-E48F-9F45-AAF0-CD169062C9B6}"/>
              </a:ext>
            </a:extLst>
          </p:cNvPr>
          <p:cNvSpPr txBox="1"/>
          <p:nvPr/>
        </p:nvSpPr>
        <p:spPr>
          <a:xfrm>
            <a:off x="7944051" y="2429551"/>
            <a:ext cx="257636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latin typeface="Myriad Pro" panose="020B0503030403020204" pitchFamily="34" charset="0"/>
              </a:rPr>
              <a:t>Fleming Island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>
                <a:latin typeface="Myriad Pro" panose="020B0503030403020204" pitchFamily="34" charset="0"/>
              </a:rPr>
              <a:t>Under Review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latin typeface="Myriad Pro" panose="020B0503030403020204" pitchFamily="34" charset="0"/>
              </a:rPr>
              <a:t>Durbin Creek – LOI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>
                <a:latin typeface="Myriad Pro" panose="020B0503030403020204" pitchFamily="34" charset="0"/>
              </a:rPr>
              <a:t>Target: Q3-23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latin typeface="Myriad Pro" panose="020B0503030403020204" pitchFamily="34" charset="0"/>
              </a:rPr>
              <a:t>Yulee – LOI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>
                <a:latin typeface="Myriad Pro" panose="020B0503030403020204" pitchFamily="34" charset="0"/>
              </a:rPr>
              <a:t>Target: Q3 - 23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>
              <a:latin typeface="Myriad Pro" panose="020B0503030403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CBC429B-C9FB-E240-8F27-5A06B764EB21}"/>
              </a:ext>
            </a:extLst>
          </p:cNvPr>
          <p:cNvSpPr txBox="1"/>
          <p:nvPr/>
        </p:nvSpPr>
        <p:spPr>
          <a:xfrm>
            <a:off x="6462082" y="888129"/>
            <a:ext cx="554029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>
                <a:solidFill>
                  <a:srgbClr val="FF0000"/>
                </a:solidFill>
                <a:latin typeface="Myriad Pro" panose="020B0503030403020204" pitchFamily="34" charset="0"/>
              </a:rPr>
              <a:t>Florida Development Plan</a:t>
            </a:r>
          </a:p>
        </p:txBody>
      </p:sp>
    </p:spTree>
    <p:extLst>
      <p:ext uri="{BB962C8B-B14F-4D97-AF65-F5344CB8AC3E}">
        <p14:creationId xmlns:p14="http://schemas.microsoft.com/office/powerpoint/2010/main" val="395289737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67031CE4-1680-D443-890C-A7DEB5FC8DD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648" y="250845"/>
            <a:ext cx="3567213" cy="6175834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9AE6A78B-9E99-7D4B-9B3A-DF8226185C02}"/>
              </a:ext>
            </a:extLst>
          </p:cNvPr>
          <p:cNvSpPr txBox="1"/>
          <p:nvPr/>
        </p:nvSpPr>
        <p:spPr>
          <a:xfrm>
            <a:off x="6096000" y="897754"/>
            <a:ext cx="597631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>
                <a:solidFill>
                  <a:srgbClr val="FF0000"/>
                </a:solidFill>
                <a:latin typeface="Myriad Pro" panose="020B0503030403020204" pitchFamily="34" charset="0"/>
              </a:rPr>
              <a:t>Colorado Development Plan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2401B92-9046-7346-A6E5-11C232E29E70}"/>
              </a:ext>
            </a:extLst>
          </p:cNvPr>
          <p:cNvSpPr txBox="1"/>
          <p:nvPr/>
        </p:nvSpPr>
        <p:spPr>
          <a:xfrm>
            <a:off x="7944051" y="2429551"/>
            <a:ext cx="257636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latin typeface="Myriad Pro" panose="020B0503030403020204" pitchFamily="34" charset="0"/>
              </a:rPr>
              <a:t>Sandhill (Lease)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>
                <a:latin typeface="Myriad Pro" panose="020B0503030403020204" pitchFamily="34" charset="0"/>
              </a:rPr>
              <a:t>Q2-22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latin typeface="Myriad Pro" panose="020B0503030403020204" pitchFamily="34" charset="0"/>
              </a:rPr>
              <a:t>Falcon (PSA)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>
                <a:latin typeface="Myriad Pro" panose="020B0503030403020204" pitchFamily="34" charset="0"/>
              </a:rPr>
              <a:t>Q3-22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latin typeface="Myriad Pro" panose="020B0503030403020204" pitchFamily="34" charset="0"/>
              </a:rPr>
              <a:t>Pueblo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>
                <a:latin typeface="Myriad Pro" panose="020B0503030403020204" pitchFamily="34" charset="0"/>
              </a:rPr>
              <a:t>Target: Q4 - 24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>
              <a:latin typeface="Myriad Pro" panose="020B0503030403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A4D15CE2-345F-9842-A7A7-5751921D199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15250" y="2815149"/>
            <a:ext cx="3372066" cy="38454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096878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D0A629-C3B7-654F-B444-E9DF468209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/>
          <a:p>
            <a:r>
              <a:rPr lang="en-US" sz="3200" b="1" kern="1200" baseline="0">
                <a:latin typeface="Myriad Pro" panose="020B0503030403020204" pitchFamily="34" charset="0"/>
              </a:rPr>
              <a:t>Tripod Ventures Merger into KMG Double Cheese LLC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713C7AA-2BEF-064D-8D05-9E85BED075CE}"/>
              </a:ext>
            </a:extLst>
          </p:cNvPr>
          <p:cNvSpPr txBox="1"/>
          <p:nvPr/>
        </p:nvSpPr>
        <p:spPr>
          <a:xfrm>
            <a:off x="1006424" y="2199785"/>
            <a:ext cx="5215289" cy="325283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algn="ctr">
              <a:lnSpc>
                <a:spcPct val="90000"/>
              </a:lnSpc>
              <a:spcBef>
                <a:spcPts val="1000"/>
              </a:spcBef>
            </a:pPr>
            <a:r>
              <a:rPr lang="en-US" b="1" dirty="0">
                <a:solidFill>
                  <a:srgbClr val="FF0000"/>
                </a:solidFill>
                <a:latin typeface="Myriad Pro" panose="020B0503030403020204" pitchFamily="34" charset="0"/>
              </a:rPr>
              <a:t>Target Transition Date: </a:t>
            </a:r>
            <a:r>
              <a:rPr lang="en-US" dirty="0">
                <a:solidFill>
                  <a:srgbClr val="FF0000"/>
                </a:solidFill>
                <a:latin typeface="Myriad Pro" panose="020B0503030403020204" pitchFamily="34" charset="0"/>
              </a:rPr>
              <a:t>Monday September 6, 2021</a:t>
            </a:r>
          </a:p>
          <a:p>
            <a:pPr marL="285750" indent="-28575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US" dirty="0">
                <a:latin typeface="Myriad Pro" panose="020B0503030403020204" pitchFamily="34" charset="0"/>
              </a:rPr>
              <a:t>Senior Debt Refi: $3.93M</a:t>
            </a:r>
          </a:p>
          <a:p>
            <a:pPr marL="742950" lvl="1" indent="-28575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US" dirty="0">
                <a:latin typeface="Myriad Pro" panose="020B0503030403020204" pitchFamily="34" charset="0"/>
              </a:rPr>
              <a:t>Floor of 3.00% </a:t>
            </a:r>
          </a:p>
          <a:p>
            <a:pPr marL="1200150" lvl="2" indent="-28575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US" dirty="0">
                <a:latin typeface="Myriad Pro" panose="020B0503030403020204" pitchFamily="34" charset="0"/>
              </a:rPr>
              <a:t>5 </a:t>
            </a:r>
            <a:r>
              <a:rPr lang="en-US" dirty="0" err="1">
                <a:latin typeface="Myriad Pro" panose="020B0503030403020204" pitchFamily="34" charset="0"/>
              </a:rPr>
              <a:t>yr</a:t>
            </a:r>
            <a:r>
              <a:rPr lang="en-US" dirty="0">
                <a:latin typeface="Myriad Pro" panose="020B0503030403020204" pitchFamily="34" charset="0"/>
              </a:rPr>
              <a:t> fixed: (225bps + 5yr treasury)</a:t>
            </a:r>
          </a:p>
          <a:p>
            <a:pPr marL="285750" indent="-28575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US" dirty="0">
                <a:latin typeface="Myriad Pro" panose="020B0503030403020204" pitchFamily="34" charset="0"/>
              </a:rPr>
              <a:t>Development Line: $800K</a:t>
            </a:r>
          </a:p>
          <a:p>
            <a:pPr marL="742950" lvl="1" indent="-28575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US" dirty="0">
                <a:latin typeface="Myriad Pro" panose="020B0503030403020204" pitchFamily="34" charset="0"/>
              </a:rPr>
              <a:t>Converts to above structure</a:t>
            </a:r>
          </a:p>
          <a:p>
            <a:pPr marL="285750" indent="-28575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US" dirty="0">
                <a:latin typeface="Myriad Pro" panose="020B0503030403020204" pitchFamily="34" charset="0"/>
              </a:rPr>
              <a:t>Equity Line: $730K</a:t>
            </a:r>
          </a:p>
          <a:p>
            <a:pPr marL="742950" lvl="1" indent="-28575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US" dirty="0">
                <a:latin typeface="Myriad Pro" panose="020B0503030403020204" pitchFamily="34" charset="0"/>
              </a:rPr>
              <a:t>Converts to above structure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1234600B-C6E2-BC42-8619-00E89550FB0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01599" y="1768642"/>
            <a:ext cx="3683977" cy="36839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451400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7483D8-05A8-1E44-BB31-FCEAA80F93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>
                <a:latin typeface="Myriad Pro" panose="020B0503030403020204" pitchFamily="34" charset="0"/>
              </a:rPr>
              <a:t>Opportunities</a:t>
            </a:r>
          </a:p>
        </p:txBody>
      </p:sp>
      <p:pic>
        <p:nvPicPr>
          <p:cNvPr id="11" name="Picture 10" descr="Logo, company name&#10;&#10;Description automatically generated">
            <a:extLst>
              <a:ext uri="{FF2B5EF4-FFF2-40B4-BE49-F238E27FC236}">
                <a16:creationId xmlns:a16="http://schemas.microsoft.com/office/drawing/2014/main" id="{D6F909F4-77D6-A24A-9856-B17395AA6EE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72453" y="2051964"/>
            <a:ext cx="2821689" cy="1184413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63BB827D-3B8D-7049-948A-111B5377E2F2}"/>
              </a:ext>
            </a:extLst>
          </p:cNvPr>
          <p:cNvSpPr txBox="1"/>
          <p:nvPr/>
        </p:nvSpPr>
        <p:spPr>
          <a:xfrm>
            <a:off x="6196079" y="3519699"/>
            <a:ext cx="4974439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>
                <a:latin typeface="Myriad Pro" panose="020B0503030403020204" pitchFamily="34" charset="0"/>
              </a:rPr>
              <a:t>M&amp;A Target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>
                <a:latin typeface="Myriad Pro" panose="020B0503030403020204" pitchFamily="34" charset="0"/>
              </a:rPr>
              <a:t>To acquire a Franchise group with 21 operating units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>
                <a:latin typeface="Myriad Pro" panose="020B0503030403020204" pitchFamily="34" charset="0"/>
              </a:rPr>
              <a:t>Development territory: 50+ units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>
                <a:latin typeface="Myriad Pro" panose="020B0503030403020204" pitchFamily="34" charset="0"/>
              </a:rPr>
              <a:t>Target Price $20M - $25M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>
                <a:latin typeface="Myriad Pro" panose="020B0503030403020204" pitchFamily="34" charset="0"/>
              </a:rPr>
              <a:t>Equity Raise: $2M</a:t>
            </a:r>
          </a:p>
          <a:p>
            <a:endParaRPr lang="en-US" sz="1600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B403265-86FF-964F-AEED-28EFFBFF793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8587" y="1768642"/>
            <a:ext cx="5077335" cy="41993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707508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itle 1">
            <a:extLst>
              <a:ext uri="{FF2B5EF4-FFF2-40B4-BE49-F238E27FC236}">
                <a16:creationId xmlns:a16="http://schemas.microsoft.com/office/drawing/2014/main" id="{BAF0EC9C-9D61-47CD-9504-4F96CF11D2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2319" y="1076826"/>
            <a:ext cx="11636913" cy="691816"/>
          </a:xfrm>
        </p:spPr>
        <p:txBody>
          <a:bodyPr anchor="ctr">
            <a:normAutofit/>
          </a:bodyPr>
          <a:lstStyle/>
          <a:p>
            <a:r>
              <a:rPr lang="en-US" sz="4300" b="1" dirty="0">
                <a:latin typeface="Myriad Pro" panose="020B0503030403020204" pitchFamily="34" charset="0"/>
              </a:rPr>
              <a:t>Calendar</a:t>
            </a:r>
          </a:p>
        </p:txBody>
      </p:sp>
      <p:sp>
        <p:nvSpPr>
          <p:cNvPr id="17" name="Text Placeholder 2">
            <a:extLst>
              <a:ext uri="{FF2B5EF4-FFF2-40B4-BE49-F238E27FC236}">
                <a16:creationId xmlns:a16="http://schemas.microsoft.com/office/drawing/2014/main" id="{15195C55-594C-428D-86E9-C9EF4FBF883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938581" y="1815449"/>
            <a:ext cx="5142194" cy="2573672"/>
          </a:xfrm>
        </p:spPr>
        <p:txBody>
          <a:bodyPr>
            <a:norm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Tax Planning Meeting </a:t>
            </a:r>
          </a:p>
          <a:p>
            <a:pPr marL="971550" lvl="1" indent="-285750"/>
            <a:r>
              <a:rPr lang="en-US" sz="1400" dirty="0"/>
              <a:t>End of October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2022 Budgeting </a:t>
            </a:r>
          </a:p>
          <a:p>
            <a:pPr marL="971550" lvl="1" indent="-285750"/>
            <a:r>
              <a:rPr lang="en-US" sz="1400" dirty="0"/>
              <a:t>End of November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Quarter 3 Meeting Date (</a:t>
            </a:r>
            <a:r>
              <a:rPr lang="en-US" dirty="0" err="1"/>
              <a:t>Qtr</a:t>
            </a:r>
            <a:r>
              <a:rPr lang="en-US" dirty="0"/>
              <a:t> 3 ends 9/8/21)</a:t>
            </a:r>
          </a:p>
          <a:p>
            <a:pPr marL="971550" lvl="1" indent="-285750"/>
            <a:r>
              <a:rPr lang="en-US" sz="1400" dirty="0"/>
              <a:t>October 20</a:t>
            </a:r>
            <a:r>
              <a:rPr lang="en-US" sz="1400" baseline="30000" dirty="0"/>
              <a:t>th</a:t>
            </a:r>
            <a:r>
              <a:rPr lang="en-US" sz="1400" dirty="0"/>
              <a:t>, 2021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KMG Double Cheese Internal Announcement</a:t>
            </a:r>
          </a:p>
          <a:p>
            <a:pPr marL="971550" lvl="1" indent="-285750"/>
            <a:r>
              <a:rPr lang="en-US" sz="1400" dirty="0"/>
              <a:t>October 6, 2021</a:t>
            </a:r>
          </a:p>
          <a:p>
            <a:endParaRPr lang="en-US" dirty="0"/>
          </a:p>
        </p:txBody>
      </p:sp>
      <p:pic>
        <p:nvPicPr>
          <p:cNvPr id="22" name="Picture 21" descr="A cup of ice cream with a cherry on top&#10;&#10;Description automatically generated with medium confidence">
            <a:extLst>
              <a:ext uri="{FF2B5EF4-FFF2-40B4-BE49-F238E27FC236}">
                <a16:creationId xmlns:a16="http://schemas.microsoft.com/office/drawing/2014/main" id="{0DFCB433-B0A7-2E4F-A203-0BB2A24C715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55404" y="1370213"/>
            <a:ext cx="3481800" cy="44109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261119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itle 1">
            <a:extLst>
              <a:ext uri="{FF2B5EF4-FFF2-40B4-BE49-F238E27FC236}">
                <a16:creationId xmlns:a16="http://schemas.microsoft.com/office/drawing/2014/main" id="{21430CAA-BC78-2B4B-B62E-7078092A23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7542" y="877103"/>
            <a:ext cx="11636913" cy="691816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3200" b="1" dirty="0">
                <a:latin typeface="Myriad Pro" panose="020B0503030403020204" pitchFamily="34" charset="0"/>
              </a:rPr>
              <a:t>Qtr. Actual vs Budget</a:t>
            </a:r>
            <a:endParaRPr lang="en-US" sz="3200" b="1" kern="1200" baseline="0" dirty="0">
              <a:latin typeface="Myriad Pro" panose="020B0503030403020204" pitchFamily="34" charset="0"/>
            </a:endParaRPr>
          </a:p>
        </p:txBody>
      </p:sp>
      <p:pic>
        <p:nvPicPr>
          <p:cNvPr id="6" name="Picture 5" descr="Table&#10;&#10;Description automatically generated">
            <a:extLst>
              <a:ext uri="{FF2B5EF4-FFF2-40B4-BE49-F238E27FC236}">
                <a16:creationId xmlns:a16="http://schemas.microsoft.com/office/drawing/2014/main" id="{7C3C84FA-BBD8-1C43-94CE-BCD9A8D49B8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13048" y="1568919"/>
            <a:ext cx="6565900" cy="4635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866173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 Placeholder 14"/>
          <p:cNvSpPr>
            <a:spLocks noGrp="1"/>
          </p:cNvSpPr>
          <p:nvPr>
            <p:ph type="body" sz="quarter" idx="3"/>
          </p:nvPr>
        </p:nvSpPr>
        <p:spPr>
          <a:xfrm>
            <a:off x="6814727" y="3429000"/>
            <a:ext cx="5377273" cy="813390"/>
          </a:xfrm>
        </p:spPr>
        <p:txBody>
          <a:bodyPr>
            <a:normAutofit/>
          </a:bodyPr>
          <a:lstStyle/>
          <a:p>
            <a:pPr algn="ctr"/>
            <a:r>
              <a:rPr lang="en-US" sz="4400">
                <a:solidFill>
                  <a:srgbClr val="FF0000"/>
                </a:solidFill>
                <a:latin typeface="Script MT Bold" panose="03040602040607080904" pitchFamily="66" charset="0"/>
              </a:rPr>
              <a:t>Questions?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E1A13225-1634-454D-A025-70EE7849A81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111" y="1179688"/>
            <a:ext cx="6419616" cy="48147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557118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itle 1">
            <a:extLst>
              <a:ext uri="{FF2B5EF4-FFF2-40B4-BE49-F238E27FC236}">
                <a16:creationId xmlns:a16="http://schemas.microsoft.com/office/drawing/2014/main" id="{21430CAA-BC78-2B4B-B62E-7078092A23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7543" y="877103"/>
            <a:ext cx="11636913" cy="691816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3200" b="1" dirty="0">
                <a:latin typeface="Myriad Pro" panose="020B0503030403020204" pitchFamily="34" charset="0"/>
              </a:rPr>
              <a:t>Qtr. Actual vs Prior Year</a:t>
            </a:r>
            <a:endParaRPr lang="en-US" sz="3200" b="1" kern="1200" baseline="0" dirty="0">
              <a:latin typeface="Myriad Pro" panose="020B0503030403020204" pitchFamily="34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13E32FAC-6BEA-F14B-A5C9-BECDA780B4C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4949" y="1568919"/>
            <a:ext cx="6642100" cy="462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840212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ABE78EDF-3D50-4495-BB66-F54086103E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7543" y="876075"/>
            <a:ext cx="11636913" cy="691816"/>
          </a:xfrm>
        </p:spPr>
        <p:txBody>
          <a:bodyPr>
            <a:normAutofit/>
          </a:bodyPr>
          <a:lstStyle/>
          <a:p>
            <a:r>
              <a:rPr lang="en-US" sz="3200" b="1" dirty="0">
                <a:latin typeface="Myriad Pro" panose="020B0503030403020204" pitchFamily="34" charset="0"/>
              </a:rPr>
              <a:t>YTD Actual vs. Budget</a:t>
            </a:r>
          </a:p>
        </p:txBody>
      </p:sp>
      <p:pic>
        <p:nvPicPr>
          <p:cNvPr id="8" name="Picture 7" descr="Table&#10;&#10;Description automatically generated">
            <a:extLst>
              <a:ext uri="{FF2B5EF4-FFF2-40B4-BE49-F238E27FC236}">
                <a16:creationId xmlns:a16="http://schemas.microsoft.com/office/drawing/2014/main" id="{C91A5B6F-3E7E-DF40-A562-34149963D4F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68599" y="1567891"/>
            <a:ext cx="6654800" cy="4635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157198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ABE78EDF-3D50-4495-BB66-F54086103E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7543" y="876075"/>
            <a:ext cx="11636913" cy="691816"/>
          </a:xfrm>
        </p:spPr>
        <p:txBody>
          <a:bodyPr>
            <a:normAutofit/>
          </a:bodyPr>
          <a:lstStyle/>
          <a:p>
            <a:r>
              <a:rPr lang="en-US" sz="3200" b="1" dirty="0">
                <a:latin typeface="Myriad Pro" panose="020B0503030403020204" pitchFamily="34" charset="0"/>
              </a:rPr>
              <a:t>YTD Actual vs. Prior</a:t>
            </a:r>
          </a:p>
        </p:txBody>
      </p:sp>
      <p:pic>
        <p:nvPicPr>
          <p:cNvPr id="3" name="Picture 2" descr="Table&#10;&#10;Description automatically generated">
            <a:extLst>
              <a:ext uri="{FF2B5EF4-FFF2-40B4-BE49-F238E27FC236}">
                <a16:creationId xmlns:a16="http://schemas.microsoft.com/office/drawing/2014/main" id="{B981B3EB-D703-A74E-B712-5F08E207564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36849" y="1567891"/>
            <a:ext cx="6718300" cy="4648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49705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Chart 2">
            <a:extLst>
              <a:ext uri="{FF2B5EF4-FFF2-40B4-BE49-F238E27FC236}">
                <a16:creationId xmlns:a16="http://schemas.microsoft.com/office/drawing/2014/main" id="{BF83A574-56EA-7D4B-827D-9D5B81E9C4E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85586371"/>
              </p:ext>
            </p:extLst>
          </p:nvPr>
        </p:nvGraphicFramePr>
        <p:xfrm>
          <a:off x="1555750" y="958850"/>
          <a:ext cx="9080500" cy="49403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06310282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49FAA62C-F1E1-C845-A742-E60CBA7BB0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7800" y="885995"/>
            <a:ext cx="11636913" cy="691816"/>
          </a:xfrm>
        </p:spPr>
        <p:txBody>
          <a:bodyPr>
            <a:noAutofit/>
          </a:bodyPr>
          <a:lstStyle/>
          <a:p>
            <a:r>
              <a:rPr lang="en-US" sz="3200" b="1" dirty="0">
                <a:latin typeface="Myriad Pro" panose="020B0503030403020204" pitchFamily="34" charset="0"/>
              </a:rPr>
              <a:t>Qtr. 3 - 21 Budget</a:t>
            </a:r>
          </a:p>
        </p:txBody>
      </p:sp>
      <p:pic>
        <p:nvPicPr>
          <p:cNvPr id="5" name="Picture 4" descr="Table&#10;&#10;Description automatically generated">
            <a:extLst>
              <a:ext uri="{FF2B5EF4-FFF2-40B4-BE49-F238E27FC236}">
                <a16:creationId xmlns:a16="http://schemas.microsoft.com/office/drawing/2014/main" id="{A9380231-9BA1-AC4E-BB38-D72CBF93764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3656" y="1577811"/>
            <a:ext cx="3505200" cy="447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859289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">
            <a:extLst>
              <a:ext uri="{FF2B5EF4-FFF2-40B4-BE49-F238E27FC236}">
                <a16:creationId xmlns:a16="http://schemas.microsoft.com/office/drawing/2014/main" id="{B4E63EC1-1B1E-4133-95A8-7197A61AEA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>
                <a:solidFill>
                  <a:srgbClr val="FF0000"/>
                </a:solidFill>
                <a:latin typeface="Myriad Pro" panose="020B0503030403020204" pitchFamily="34" charset="0"/>
              </a:rPr>
              <a:t>Go Forward Step Plan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14F2EE3-0941-9C4C-A4C7-02D8F42B23E5}"/>
              </a:ext>
            </a:extLst>
          </p:cNvPr>
          <p:cNvSpPr txBox="1"/>
          <p:nvPr/>
        </p:nvSpPr>
        <p:spPr>
          <a:xfrm>
            <a:off x="990061" y="2551836"/>
            <a:ext cx="4644220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>
                <a:solidFill>
                  <a:srgbClr val="FF0000"/>
                </a:solidFill>
                <a:latin typeface="Myriad Pro" panose="020B0503030403020204" pitchFamily="34" charset="0"/>
              </a:rPr>
              <a:t>KMG Support Team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>
                <a:latin typeface="Myriad Pro" panose="020B0503030403020204" pitchFamily="34" charset="0"/>
              </a:rPr>
              <a:t>Kyle Gerstner – </a:t>
            </a:r>
            <a:r>
              <a:rPr lang="en-US" dirty="0">
                <a:latin typeface="Myriad Pro" panose="020B0503030403020204" pitchFamily="34" charset="0"/>
              </a:rPr>
              <a:t>CEO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>
                <a:latin typeface="Myriad Pro" panose="020B0503030403020204" pitchFamily="34" charset="0"/>
              </a:rPr>
              <a:t>Doug Tuder – </a:t>
            </a:r>
            <a:r>
              <a:rPr lang="en-US" dirty="0">
                <a:latin typeface="Myriad Pro" panose="020B0503030403020204" pitchFamily="34" charset="0"/>
              </a:rPr>
              <a:t>COO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>
                <a:latin typeface="Myriad Pro" panose="020B0503030403020204" pitchFamily="34" charset="0"/>
              </a:rPr>
              <a:t>Paula Amsden – </a:t>
            </a:r>
            <a:r>
              <a:rPr lang="en-US" dirty="0">
                <a:latin typeface="Myriad Pro" panose="020B0503030403020204" pitchFamily="34" charset="0"/>
              </a:rPr>
              <a:t>Controller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>
                <a:latin typeface="Myriad Pro" panose="020B0503030403020204" pitchFamily="34" charset="0"/>
              </a:rPr>
              <a:t>Amanda Pollard – </a:t>
            </a:r>
            <a:r>
              <a:rPr lang="en-US" dirty="0">
                <a:latin typeface="Myriad Pro" panose="020B0503030403020204" pitchFamily="34" charset="0"/>
              </a:rPr>
              <a:t>Human Relations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>
                <a:latin typeface="Myriad Pro" panose="020B0503030403020204" pitchFamily="34" charset="0"/>
              </a:rPr>
              <a:t>Wade Long -  </a:t>
            </a:r>
            <a:r>
              <a:rPr lang="en-US" dirty="0">
                <a:latin typeface="Myriad Pro" panose="020B0503030403020204" pitchFamily="34" charset="0"/>
              </a:rPr>
              <a:t>Operations Services Manager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0BF1B5A-4121-0540-8C76-6116F02C3313}"/>
              </a:ext>
            </a:extLst>
          </p:cNvPr>
          <p:cNvSpPr txBox="1"/>
          <p:nvPr/>
        </p:nvSpPr>
        <p:spPr>
          <a:xfrm>
            <a:off x="6557720" y="2413337"/>
            <a:ext cx="534151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rgbClr val="FF0000"/>
                </a:solidFill>
                <a:latin typeface="Myriad Pro" panose="020B0503030403020204" pitchFamily="34" charset="0"/>
              </a:rPr>
              <a:t>Key Focus Items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latin typeface="Myriad Pro" panose="020B0503030403020204" pitchFamily="34" charset="0"/>
              </a:rPr>
              <a:t>Bench building process followed for people growth.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latin typeface="Myriad Pro" panose="020B0503030403020204" pitchFamily="34" charset="0"/>
              </a:rPr>
              <a:t>Review </a:t>
            </a:r>
            <a:r>
              <a:rPr lang="en-US" dirty="0" err="1">
                <a:latin typeface="Myriad Pro" panose="020B0503030403020204" pitchFamily="34" charset="0"/>
              </a:rPr>
              <a:t>CapX</a:t>
            </a:r>
            <a:r>
              <a:rPr lang="en-US" dirty="0">
                <a:latin typeface="Myriad Pro" panose="020B0503030403020204" pitchFamily="34" charset="0"/>
              </a:rPr>
              <a:t> projects for year end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latin typeface="Myriad Pro" panose="020B0503030403020204" pitchFamily="34" charset="0"/>
              </a:rPr>
              <a:t>Prepare NRO management team for Sandhill and Falcon</a:t>
            </a:r>
          </a:p>
        </p:txBody>
      </p:sp>
    </p:spTree>
    <p:extLst>
      <p:ext uri="{BB962C8B-B14F-4D97-AF65-F5344CB8AC3E}">
        <p14:creationId xmlns:p14="http://schemas.microsoft.com/office/powerpoint/2010/main" val="221464836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37BDA28E-4974-4047-8A5A-119272E2A2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100" b="1" dirty="0">
                <a:solidFill>
                  <a:srgbClr val="FF0000"/>
                </a:solidFill>
                <a:latin typeface="Myriad Pro" panose="020B0503030403020204" pitchFamily="34" charset="0"/>
              </a:rPr>
              <a:t>2021 Updated Cash Flow Model</a:t>
            </a:r>
          </a:p>
        </p:txBody>
      </p:sp>
      <p:pic>
        <p:nvPicPr>
          <p:cNvPr id="4" name="Picture 3" descr="Graphical user interface, application, table, Excel&#10;&#10;Description automatically generated">
            <a:extLst>
              <a:ext uri="{FF2B5EF4-FFF2-40B4-BE49-F238E27FC236}">
                <a16:creationId xmlns:a16="http://schemas.microsoft.com/office/drawing/2014/main" id="{8D8CEB5B-AFCF-3342-A9A6-6BC30D02A04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042826"/>
            <a:ext cx="12192000" cy="37383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8285358"/>
      </p:ext>
    </p:extLst>
  </p:cSld>
  <p:clrMapOvr>
    <a:masterClrMapping/>
  </p:clrMapOvr>
</p:sld>
</file>

<file path=ppt/theme/theme1.xml><?xml version="1.0" encoding="utf-8"?>
<a:theme xmlns:a="http://schemas.openxmlformats.org/drawingml/2006/main" name="MUM Webinar">
  <a:themeElements>
    <a:clrScheme name="Freddy'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DF103A"/>
      </a:hlink>
      <a:folHlink>
        <a:srgbClr val="8C0A26"/>
      </a:folHlink>
    </a:clrScheme>
    <a:fontScheme name="Freddy's">
      <a:majorFont>
        <a:latin typeface="Script MT Bold"/>
        <a:ea typeface=""/>
        <a:cs typeface=""/>
      </a:majorFont>
      <a:minorFont>
        <a:latin typeface="Gotham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1" id="{9379D0BD-7BA1-44F5-8DFB-503883442F12}" vid="{802CD426-7E1A-48C2-A1C6-D2772ED9C2F8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25024</TotalTime>
  <Words>507</Words>
  <Application>Microsoft Macintosh PowerPoint</Application>
  <PresentationFormat>Widescreen</PresentationFormat>
  <Paragraphs>111</Paragraphs>
  <Slides>20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6" baseType="lpstr">
      <vt:lpstr>Arial</vt:lpstr>
      <vt:lpstr>Gotham</vt:lpstr>
      <vt:lpstr>Gotham Bold</vt:lpstr>
      <vt:lpstr>Myriad Pro</vt:lpstr>
      <vt:lpstr>Script MT Bold</vt:lpstr>
      <vt:lpstr>MUM Webinar</vt:lpstr>
      <vt:lpstr>PowerPoint Presentation</vt:lpstr>
      <vt:lpstr>Qtr. Actual vs Budget</vt:lpstr>
      <vt:lpstr>Qtr. Actual vs Prior Year</vt:lpstr>
      <vt:lpstr>YTD Actual vs. Budget</vt:lpstr>
      <vt:lpstr>YTD Actual vs. Prior</vt:lpstr>
      <vt:lpstr>PowerPoint Presentation</vt:lpstr>
      <vt:lpstr>Qtr. 3 - 21 Budget</vt:lpstr>
      <vt:lpstr>Go Forward Step Plan</vt:lpstr>
      <vt:lpstr>2021 Updated Cash Flow Model</vt:lpstr>
      <vt:lpstr>Current Cash Holding</vt:lpstr>
      <vt:lpstr>Calloway</vt:lpstr>
      <vt:lpstr>Sand Hill – Colorado Springs, CO</vt:lpstr>
      <vt:lpstr>Falcon – Falcon, CO</vt:lpstr>
      <vt:lpstr>Real Estate Partner</vt:lpstr>
      <vt:lpstr>PowerPoint Presentation</vt:lpstr>
      <vt:lpstr>PowerPoint Presentation</vt:lpstr>
      <vt:lpstr>Tripod Ventures Merger into KMG Double Cheese LLC</vt:lpstr>
      <vt:lpstr>Opportunities</vt:lpstr>
      <vt:lpstr>Calendar</vt:lpstr>
      <vt:lpstr>PowerPoint Presentation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Kristen Powers</dc:creator>
  <cp:lastModifiedBy>Kyle Gerstner</cp:lastModifiedBy>
  <cp:revision>313</cp:revision>
  <dcterms:created xsi:type="dcterms:W3CDTF">2016-03-10T17:56:53Z</dcterms:created>
  <dcterms:modified xsi:type="dcterms:W3CDTF">2021-08-25T23:45:09Z</dcterms:modified>
</cp:coreProperties>
</file>